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5" d="100"/>
          <a:sy n="65" d="100"/>
        </p:scale>
        <p:origin x="43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68D4A-C1DF-45A6-A6BE-1D427E3E5DB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67BD591-FC84-490A-A563-0AE127AA7E57}">
      <dgm:prSet/>
      <dgm:spPr/>
      <dgm:t>
        <a:bodyPr/>
        <a:lstStyle/>
        <a:p>
          <a:pPr>
            <a:lnSpc>
              <a:spcPct val="100000"/>
            </a:lnSpc>
          </a:pPr>
          <a:r>
            <a:rPr lang="en-US"/>
            <a:t>Executive Summary</a:t>
          </a:r>
        </a:p>
      </dgm:t>
    </dgm:pt>
    <dgm:pt modelId="{F34CC56C-291B-4469-A7E9-0BE4E0135BB2}" type="parTrans" cxnId="{2D3D2422-1A74-4044-B78B-8239322D8AD7}">
      <dgm:prSet/>
      <dgm:spPr/>
      <dgm:t>
        <a:bodyPr/>
        <a:lstStyle/>
        <a:p>
          <a:endParaRPr lang="en-US"/>
        </a:p>
      </dgm:t>
    </dgm:pt>
    <dgm:pt modelId="{3EA5425E-6C72-4C69-A512-1209605A48D5}" type="sibTrans" cxnId="{2D3D2422-1A74-4044-B78B-8239322D8AD7}">
      <dgm:prSet/>
      <dgm:spPr/>
      <dgm:t>
        <a:bodyPr/>
        <a:lstStyle/>
        <a:p>
          <a:pPr>
            <a:lnSpc>
              <a:spcPct val="100000"/>
            </a:lnSpc>
          </a:pPr>
          <a:endParaRPr lang="en-US"/>
        </a:p>
      </dgm:t>
    </dgm:pt>
    <dgm:pt modelId="{DE3A6F36-2FF9-464F-A733-9BBCCD36DAD4}">
      <dgm:prSet/>
      <dgm:spPr/>
      <dgm:t>
        <a:bodyPr/>
        <a:lstStyle/>
        <a:p>
          <a:pPr>
            <a:lnSpc>
              <a:spcPct val="100000"/>
            </a:lnSpc>
          </a:pPr>
          <a:r>
            <a:rPr lang="en-US"/>
            <a:t>Introduction</a:t>
          </a:r>
        </a:p>
      </dgm:t>
    </dgm:pt>
    <dgm:pt modelId="{476B84A2-6D7A-48F3-A6C2-AF37F2EE9E32}" type="parTrans" cxnId="{D0E05171-2D5E-4335-90BC-55397EA66474}">
      <dgm:prSet/>
      <dgm:spPr/>
      <dgm:t>
        <a:bodyPr/>
        <a:lstStyle/>
        <a:p>
          <a:endParaRPr lang="en-US"/>
        </a:p>
      </dgm:t>
    </dgm:pt>
    <dgm:pt modelId="{85A317D7-FEBF-4BA0-87E7-654D70805B65}" type="sibTrans" cxnId="{D0E05171-2D5E-4335-90BC-55397EA66474}">
      <dgm:prSet/>
      <dgm:spPr/>
      <dgm:t>
        <a:bodyPr/>
        <a:lstStyle/>
        <a:p>
          <a:pPr>
            <a:lnSpc>
              <a:spcPct val="100000"/>
            </a:lnSpc>
          </a:pPr>
          <a:endParaRPr lang="en-US"/>
        </a:p>
      </dgm:t>
    </dgm:pt>
    <dgm:pt modelId="{256B66F0-F98F-43AA-A884-80A6A4A487B8}">
      <dgm:prSet/>
      <dgm:spPr/>
      <dgm:t>
        <a:bodyPr/>
        <a:lstStyle/>
        <a:p>
          <a:pPr>
            <a:lnSpc>
              <a:spcPct val="100000"/>
            </a:lnSpc>
          </a:pPr>
          <a:r>
            <a:rPr lang="en-US"/>
            <a:t>Methodology</a:t>
          </a:r>
        </a:p>
      </dgm:t>
    </dgm:pt>
    <dgm:pt modelId="{BA77147B-BF72-416F-85BB-015256DB4428}" type="parTrans" cxnId="{3A6DABF2-4230-4000-99F5-26F0B61214C9}">
      <dgm:prSet/>
      <dgm:spPr/>
      <dgm:t>
        <a:bodyPr/>
        <a:lstStyle/>
        <a:p>
          <a:endParaRPr lang="en-US"/>
        </a:p>
      </dgm:t>
    </dgm:pt>
    <dgm:pt modelId="{B4932A9B-2AA6-4E45-9353-9CDCD9CC5F0B}" type="sibTrans" cxnId="{3A6DABF2-4230-4000-99F5-26F0B61214C9}">
      <dgm:prSet/>
      <dgm:spPr/>
      <dgm:t>
        <a:bodyPr/>
        <a:lstStyle/>
        <a:p>
          <a:pPr>
            <a:lnSpc>
              <a:spcPct val="100000"/>
            </a:lnSpc>
          </a:pPr>
          <a:endParaRPr lang="en-US"/>
        </a:p>
      </dgm:t>
    </dgm:pt>
    <dgm:pt modelId="{C3F3B3B3-650B-4354-9F19-2D7808F9EB19}">
      <dgm:prSet/>
      <dgm:spPr/>
      <dgm:t>
        <a:bodyPr/>
        <a:lstStyle/>
        <a:p>
          <a:pPr>
            <a:lnSpc>
              <a:spcPct val="100000"/>
            </a:lnSpc>
          </a:pPr>
          <a:r>
            <a:rPr lang="en-US"/>
            <a:t>Results</a:t>
          </a:r>
        </a:p>
      </dgm:t>
    </dgm:pt>
    <dgm:pt modelId="{27128CB7-24EF-4FA4-8DE8-3F9FFD77666F}" type="parTrans" cxnId="{FB453E02-F83F-4AEB-92A5-181CB5138A78}">
      <dgm:prSet/>
      <dgm:spPr/>
      <dgm:t>
        <a:bodyPr/>
        <a:lstStyle/>
        <a:p>
          <a:endParaRPr lang="en-US"/>
        </a:p>
      </dgm:t>
    </dgm:pt>
    <dgm:pt modelId="{A418E4E6-437A-4531-9D43-5A884F2AA965}" type="sibTrans" cxnId="{FB453E02-F83F-4AEB-92A5-181CB5138A78}">
      <dgm:prSet/>
      <dgm:spPr/>
      <dgm:t>
        <a:bodyPr/>
        <a:lstStyle/>
        <a:p>
          <a:pPr>
            <a:lnSpc>
              <a:spcPct val="100000"/>
            </a:lnSpc>
          </a:pPr>
          <a:endParaRPr lang="en-US"/>
        </a:p>
      </dgm:t>
    </dgm:pt>
    <dgm:pt modelId="{BBAE60D8-8FD1-4772-A8EA-D50B5F45D884}">
      <dgm:prSet/>
      <dgm:spPr/>
      <dgm:t>
        <a:bodyPr/>
        <a:lstStyle/>
        <a:p>
          <a:pPr>
            <a:lnSpc>
              <a:spcPct val="100000"/>
            </a:lnSpc>
          </a:pPr>
          <a:r>
            <a:rPr lang="en-US"/>
            <a:t>Conclusion</a:t>
          </a:r>
        </a:p>
      </dgm:t>
    </dgm:pt>
    <dgm:pt modelId="{EFDE41E3-4511-487D-BE55-B1E0D1976A03}" type="parTrans" cxnId="{2AD0E3CD-FC62-430E-8BFC-29A29A615700}">
      <dgm:prSet/>
      <dgm:spPr/>
      <dgm:t>
        <a:bodyPr/>
        <a:lstStyle/>
        <a:p>
          <a:endParaRPr lang="en-US"/>
        </a:p>
      </dgm:t>
    </dgm:pt>
    <dgm:pt modelId="{60364955-4D93-40C6-B02C-4D39104BA64F}" type="sibTrans" cxnId="{2AD0E3CD-FC62-430E-8BFC-29A29A615700}">
      <dgm:prSet/>
      <dgm:spPr/>
      <dgm:t>
        <a:bodyPr/>
        <a:lstStyle/>
        <a:p>
          <a:pPr>
            <a:lnSpc>
              <a:spcPct val="100000"/>
            </a:lnSpc>
          </a:pPr>
          <a:endParaRPr lang="en-US"/>
        </a:p>
      </dgm:t>
    </dgm:pt>
    <dgm:pt modelId="{D6BCF365-2F9F-439F-B9AD-478E78F49E29}">
      <dgm:prSet/>
      <dgm:spPr/>
      <dgm:t>
        <a:bodyPr/>
        <a:lstStyle/>
        <a:p>
          <a:pPr>
            <a:lnSpc>
              <a:spcPct val="100000"/>
            </a:lnSpc>
          </a:pPr>
          <a:r>
            <a:rPr lang="en-US"/>
            <a:t>Appendix</a:t>
          </a:r>
        </a:p>
      </dgm:t>
    </dgm:pt>
    <dgm:pt modelId="{9E84435C-0D8F-4974-A30C-43BDF9F1CE0E}" type="parTrans" cxnId="{257FF1B3-5F27-4E2B-81A3-3D0AC59A2DB9}">
      <dgm:prSet/>
      <dgm:spPr/>
      <dgm:t>
        <a:bodyPr/>
        <a:lstStyle/>
        <a:p>
          <a:endParaRPr lang="en-US"/>
        </a:p>
      </dgm:t>
    </dgm:pt>
    <dgm:pt modelId="{B7A31AB2-E4A9-4885-A05A-87BDFE2BECF5}" type="sibTrans" cxnId="{257FF1B3-5F27-4E2B-81A3-3D0AC59A2DB9}">
      <dgm:prSet/>
      <dgm:spPr/>
      <dgm:t>
        <a:bodyPr/>
        <a:lstStyle/>
        <a:p>
          <a:endParaRPr lang="en-US"/>
        </a:p>
      </dgm:t>
    </dgm:pt>
    <dgm:pt modelId="{187B8CDD-3E3B-4A7A-BAB0-011877E1EC89}" type="pres">
      <dgm:prSet presAssocID="{7B268D4A-C1DF-45A6-A6BE-1D427E3E5DB8}" presName="root" presStyleCnt="0">
        <dgm:presLayoutVars>
          <dgm:dir/>
          <dgm:resizeHandles val="exact"/>
        </dgm:presLayoutVars>
      </dgm:prSet>
      <dgm:spPr/>
    </dgm:pt>
    <dgm:pt modelId="{6D60F63E-5B81-4463-9A93-9F0DE8516CDB}" type="pres">
      <dgm:prSet presAssocID="{7B268D4A-C1DF-45A6-A6BE-1D427E3E5DB8}" presName="container" presStyleCnt="0">
        <dgm:presLayoutVars>
          <dgm:dir/>
          <dgm:resizeHandles val="exact"/>
        </dgm:presLayoutVars>
      </dgm:prSet>
      <dgm:spPr/>
    </dgm:pt>
    <dgm:pt modelId="{42A68444-2A94-4968-A8F0-E4FA3A4FE9B9}" type="pres">
      <dgm:prSet presAssocID="{B67BD591-FC84-490A-A563-0AE127AA7E57}" presName="compNode" presStyleCnt="0"/>
      <dgm:spPr/>
    </dgm:pt>
    <dgm:pt modelId="{898D27C4-3A7E-43B7-990E-2087151E6406}" type="pres">
      <dgm:prSet presAssocID="{B67BD591-FC84-490A-A563-0AE127AA7E57}" presName="iconBgRect" presStyleLbl="bgShp" presStyleIdx="0" presStyleCnt="6"/>
      <dgm:spPr/>
    </dgm:pt>
    <dgm:pt modelId="{F9388D42-206A-462E-BC58-ED2C0067F8E4}" type="pres">
      <dgm:prSet presAssocID="{B67BD591-FC84-490A-A563-0AE127AA7E5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A22E7AE0-872B-4F55-89E3-A50E81433D22}" type="pres">
      <dgm:prSet presAssocID="{B67BD591-FC84-490A-A563-0AE127AA7E57}" presName="spaceRect" presStyleCnt="0"/>
      <dgm:spPr/>
    </dgm:pt>
    <dgm:pt modelId="{55F733C0-A7E6-4F5A-9377-320898D8F95A}" type="pres">
      <dgm:prSet presAssocID="{B67BD591-FC84-490A-A563-0AE127AA7E57}" presName="textRect" presStyleLbl="revTx" presStyleIdx="0" presStyleCnt="6">
        <dgm:presLayoutVars>
          <dgm:chMax val="1"/>
          <dgm:chPref val="1"/>
        </dgm:presLayoutVars>
      </dgm:prSet>
      <dgm:spPr/>
    </dgm:pt>
    <dgm:pt modelId="{72B1787E-D302-426C-AA21-0DA25E571E3A}" type="pres">
      <dgm:prSet presAssocID="{3EA5425E-6C72-4C69-A512-1209605A48D5}" presName="sibTrans" presStyleLbl="sibTrans2D1" presStyleIdx="0" presStyleCnt="0"/>
      <dgm:spPr/>
    </dgm:pt>
    <dgm:pt modelId="{FE34272E-32AD-4DCA-9904-70BB54FB8A19}" type="pres">
      <dgm:prSet presAssocID="{DE3A6F36-2FF9-464F-A733-9BBCCD36DAD4}" presName="compNode" presStyleCnt="0"/>
      <dgm:spPr/>
    </dgm:pt>
    <dgm:pt modelId="{DD2982A4-AC95-4BE4-8C14-0641C1B4EB33}" type="pres">
      <dgm:prSet presAssocID="{DE3A6F36-2FF9-464F-A733-9BBCCD36DAD4}" presName="iconBgRect" presStyleLbl="bgShp" presStyleIdx="1" presStyleCnt="6"/>
      <dgm:spPr/>
    </dgm:pt>
    <dgm:pt modelId="{49901943-F29B-470D-BCE9-5E91DEE3554C}" type="pres">
      <dgm:prSet presAssocID="{DE3A6F36-2FF9-464F-A733-9BBCCD36DAD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DFCDF4C9-C12C-495B-85F8-A4D4BB5318BB}" type="pres">
      <dgm:prSet presAssocID="{DE3A6F36-2FF9-464F-A733-9BBCCD36DAD4}" presName="spaceRect" presStyleCnt="0"/>
      <dgm:spPr/>
    </dgm:pt>
    <dgm:pt modelId="{B9E45775-C22B-42D9-8A09-C9804CBC2E6D}" type="pres">
      <dgm:prSet presAssocID="{DE3A6F36-2FF9-464F-A733-9BBCCD36DAD4}" presName="textRect" presStyleLbl="revTx" presStyleIdx="1" presStyleCnt="6">
        <dgm:presLayoutVars>
          <dgm:chMax val="1"/>
          <dgm:chPref val="1"/>
        </dgm:presLayoutVars>
      </dgm:prSet>
      <dgm:spPr/>
    </dgm:pt>
    <dgm:pt modelId="{5BA5BD4B-DBD3-42DC-8085-E64E5540833B}" type="pres">
      <dgm:prSet presAssocID="{85A317D7-FEBF-4BA0-87E7-654D70805B65}" presName="sibTrans" presStyleLbl="sibTrans2D1" presStyleIdx="0" presStyleCnt="0"/>
      <dgm:spPr/>
    </dgm:pt>
    <dgm:pt modelId="{293F21F3-6A14-43FE-961B-ABADFE73ADBE}" type="pres">
      <dgm:prSet presAssocID="{256B66F0-F98F-43AA-A884-80A6A4A487B8}" presName="compNode" presStyleCnt="0"/>
      <dgm:spPr/>
    </dgm:pt>
    <dgm:pt modelId="{8FE72CF7-503C-455B-A937-68670B7FC660}" type="pres">
      <dgm:prSet presAssocID="{256B66F0-F98F-43AA-A884-80A6A4A487B8}" presName="iconBgRect" presStyleLbl="bgShp" presStyleIdx="2" presStyleCnt="6"/>
      <dgm:spPr/>
    </dgm:pt>
    <dgm:pt modelId="{4402D5D6-9C50-4EBE-80B0-31040E58FBC4}" type="pres">
      <dgm:prSet presAssocID="{256B66F0-F98F-43AA-A884-80A6A4A487B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1FF42961-B28A-4843-9199-0CB4BE274E66}" type="pres">
      <dgm:prSet presAssocID="{256B66F0-F98F-43AA-A884-80A6A4A487B8}" presName="spaceRect" presStyleCnt="0"/>
      <dgm:spPr/>
    </dgm:pt>
    <dgm:pt modelId="{066AE01A-0605-4D77-A7DC-BDFDE56B9FC4}" type="pres">
      <dgm:prSet presAssocID="{256B66F0-F98F-43AA-A884-80A6A4A487B8}" presName="textRect" presStyleLbl="revTx" presStyleIdx="2" presStyleCnt="6">
        <dgm:presLayoutVars>
          <dgm:chMax val="1"/>
          <dgm:chPref val="1"/>
        </dgm:presLayoutVars>
      </dgm:prSet>
      <dgm:spPr/>
    </dgm:pt>
    <dgm:pt modelId="{104E44B0-F00B-4B70-A70F-39558B754932}" type="pres">
      <dgm:prSet presAssocID="{B4932A9B-2AA6-4E45-9353-9CDCD9CC5F0B}" presName="sibTrans" presStyleLbl="sibTrans2D1" presStyleIdx="0" presStyleCnt="0"/>
      <dgm:spPr/>
    </dgm:pt>
    <dgm:pt modelId="{AD2E1946-7467-4C95-844D-8480B3165DEB}" type="pres">
      <dgm:prSet presAssocID="{C3F3B3B3-650B-4354-9F19-2D7808F9EB19}" presName="compNode" presStyleCnt="0"/>
      <dgm:spPr/>
    </dgm:pt>
    <dgm:pt modelId="{083B4715-8429-46C7-80D9-BBAD91691455}" type="pres">
      <dgm:prSet presAssocID="{C3F3B3B3-650B-4354-9F19-2D7808F9EB19}" presName="iconBgRect" presStyleLbl="bgShp" presStyleIdx="3" presStyleCnt="6"/>
      <dgm:spPr/>
    </dgm:pt>
    <dgm:pt modelId="{25855C7C-7061-438F-A4C5-8C6BA2C5396F}" type="pres">
      <dgm:prSet presAssocID="{C3F3B3B3-650B-4354-9F19-2D7808F9EB1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359C57C-99AF-4073-A4F7-1CA077964598}" type="pres">
      <dgm:prSet presAssocID="{C3F3B3B3-650B-4354-9F19-2D7808F9EB19}" presName="spaceRect" presStyleCnt="0"/>
      <dgm:spPr/>
    </dgm:pt>
    <dgm:pt modelId="{AEAB78CA-2679-4AB4-AC83-C7C40709ABE4}" type="pres">
      <dgm:prSet presAssocID="{C3F3B3B3-650B-4354-9F19-2D7808F9EB19}" presName="textRect" presStyleLbl="revTx" presStyleIdx="3" presStyleCnt="6">
        <dgm:presLayoutVars>
          <dgm:chMax val="1"/>
          <dgm:chPref val="1"/>
        </dgm:presLayoutVars>
      </dgm:prSet>
      <dgm:spPr/>
    </dgm:pt>
    <dgm:pt modelId="{C4871F8B-1029-40DA-B4A4-930A10C678E0}" type="pres">
      <dgm:prSet presAssocID="{A418E4E6-437A-4531-9D43-5A884F2AA965}" presName="sibTrans" presStyleLbl="sibTrans2D1" presStyleIdx="0" presStyleCnt="0"/>
      <dgm:spPr/>
    </dgm:pt>
    <dgm:pt modelId="{D3A2AF06-D410-4134-8E33-D61386085B07}" type="pres">
      <dgm:prSet presAssocID="{BBAE60D8-8FD1-4772-A8EA-D50B5F45D884}" presName="compNode" presStyleCnt="0"/>
      <dgm:spPr/>
    </dgm:pt>
    <dgm:pt modelId="{978F9A8C-AE9A-4CC5-B361-08610665A2FC}" type="pres">
      <dgm:prSet presAssocID="{BBAE60D8-8FD1-4772-A8EA-D50B5F45D884}" presName="iconBgRect" presStyleLbl="bgShp" presStyleIdx="4" presStyleCnt="6"/>
      <dgm:spPr/>
    </dgm:pt>
    <dgm:pt modelId="{353B4858-5B5E-4F56-BDB0-6215C948F868}" type="pres">
      <dgm:prSet presAssocID="{BBAE60D8-8FD1-4772-A8EA-D50B5F45D88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00C7BE53-AD8D-4305-9F06-EF5FD330E4E0}" type="pres">
      <dgm:prSet presAssocID="{BBAE60D8-8FD1-4772-A8EA-D50B5F45D884}" presName="spaceRect" presStyleCnt="0"/>
      <dgm:spPr/>
    </dgm:pt>
    <dgm:pt modelId="{E50B783B-204E-4773-9D6A-8A54A2A3CF4D}" type="pres">
      <dgm:prSet presAssocID="{BBAE60D8-8FD1-4772-A8EA-D50B5F45D884}" presName="textRect" presStyleLbl="revTx" presStyleIdx="4" presStyleCnt="6">
        <dgm:presLayoutVars>
          <dgm:chMax val="1"/>
          <dgm:chPref val="1"/>
        </dgm:presLayoutVars>
      </dgm:prSet>
      <dgm:spPr/>
    </dgm:pt>
    <dgm:pt modelId="{6369C09E-39FE-4A5A-874C-89EF951609CA}" type="pres">
      <dgm:prSet presAssocID="{60364955-4D93-40C6-B02C-4D39104BA64F}" presName="sibTrans" presStyleLbl="sibTrans2D1" presStyleIdx="0" presStyleCnt="0"/>
      <dgm:spPr/>
    </dgm:pt>
    <dgm:pt modelId="{46D1C589-1B68-4A7F-BD72-EA3DE5653F97}" type="pres">
      <dgm:prSet presAssocID="{D6BCF365-2F9F-439F-B9AD-478E78F49E29}" presName="compNode" presStyleCnt="0"/>
      <dgm:spPr/>
    </dgm:pt>
    <dgm:pt modelId="{0C26C1A5-C5F3-4AAE-AAF2-B007949DE6BE}" type="pres">
      <dgm:prSet presAssocID="{D6BCF365-2F9F-439F-B9AD-478E78F49E29}" presName="iconBgRect" presStyleLbl="bgShp" presStyleIdx="5" presStyleCnt="6"/>
      <dgm:spPr/>
    </dgm:pt>
    <dgm:pt modelId="{DB369E07-4841-44E3-96EC-C28FCFAD5AED}" type="pres">
      <dgm:prSet presAssocID="{D6BCF365-2F9F-439F-B9AD-478E78F49E2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clip"/>
        </a:ext>
      </dgm:extLst>
    </dgm:pt>
    <dgm:pt modelId="{6E9E3FCE-3DAF-40F2-AF44-21F83E1890B4}" type="pres">
      <dgm:prSet presAssocID="{D6BCF365-2F9F-439F-B9AD-478E78F49E29}" presName="spaceRect" presStyleCnt="0"/>
      <dgm:spPr/>
    </dgm:pt>
    <dgm:pt modelId="{1BEB1AC3-7890-46EC-BEC5-524F68D31D37}" type="pres">
      <dgm:prSet presAssocID="{D6BCF365-2F9F-439F-B9AD-478E78F49E29}" presName="textRect" presStyleLbl="revTx" presStyleIdx="5" presStyleCnt="6">
        <dgm:presLayoutVars>
          <dgm:chMax val="1"/>
          <dgm:chPref val="1"/>
        </dgm:presLayoutVars>
      </dgm:prSet>
      <dgm:spPr/>
    </dgm:pt>
  </dgm:ptLst>
  <dgm:cxnLst>
    <dgm:cxn modelId="{FB453E02-F83F-4AEB-92A5-181CB5138A78}" srcId="{7B268D4A-C1DF-45A6-A6BE-1D427E3E5DB8}" destId="{C3F3B3B3-650B-4354-9F19-2D7808F9EB19}" srcOrd="3" destOrd="0" parTransId="{27128CB7-24EF-4FA4-8DE8-3F9FFD77666F}" sibTransId="{A418E4E6-437A-4531-9D43-5A884F2AA965}"/>
    <dgm:cxn modelId="{9DFEBC1A-68DA-4FAE-A6B8-DD97619D167C}" type="presOf" srcId="{3EA5425E-6C72-4C69-A512-1209605A48D5}" destId="{72B1787E-D302-426C-AA21-0DA25E571E3A}" srcOrd="0" destOrd="0" presId="urn:microsoft.com/office/officeart/2018/2/layout/IconCircleList"/>
    <dgm:cxn modelId="{2D3D2422-1A74-4044-B78B-8239322D8AD7}" srcId="{7B268D4A-C1DF-45A6-A6BE-1D427E3E5DB8}" destId="{B67BD591-FC84-490A-A563-0AE127AA7E57}" srcOrd="0" destOrd="0" parTransId="{F34CC56C-291B-4469-A7E9-0BE4E0135BB2}" sibTransId="{3EA5425E-6C72-4C69-A512-1209605A48D5}"/>
    <dgm:cxn modelId="{38273D71-C7B7-4EFE-9A00-7B43FFB8556B}" type="presOf" srcId="{60364955-4D93-40C6-B02C-4D39104BA64F}" destId="{6369C09E-39FE-4A5A-874C-89EF951609CA}" srcOrd="0" destOrd="0" presId="urn:microsoft.com/office/officeart/2018/2/layout/IconCircleList"/>
    <dgm:cxn modelId="{D0E05171-2D5E-4335-90BC-55397EA66474}" srcId="{7B268D4A-C1DF-45A6-A6BE-1D427E3E5DB8}" destId="{DE3A6F36-2FF9-464F-A733-9BBCCD36DAD4}" srcOrd="1" destOrd="0" parTransId="{476B84A2-6D7A-48F3-A6C2-AF37F2EE9E32}" sibTransId="{85A317D7-FEBF-4BA0-87E7-654D70805B65}"/>
    <dgm:cxn modelId="{4C5FE888-F31E-416D-9FC2-CC98A1E73D3E}" type="presOf" srcId="{D6BCF365-2F9F-439F-B9AD-478E78F49E29}" destId="{1BEB1AC3-7890-46EC-BEC5-524F68D31D37}" srcOrd="0" destOrd="0" presId="urn:microsoft.com/office/officeart/2018/2/layout/IconCircleList"/>
    <dgm:cxn modelId="{275B218A-51BA-46DF-8E82-5DA46374F324}" type="presOf" srcId="{B4932A9B-2AA6-4E45-9353-9CDCD9CC5F0B}" destId="{104E44B0-F00B-4B70-A70F-39558B754932}" srcOrd="0" destOrd="0" presId="urn:microsoft.com/office/officeart/2018/2/layout/IconCircleList"/>
    <dgm:cxn modelId="{4DFE1CA2-776E-4D38-8A07-349C23C91921}" type="presOf" srcId="{C3F3B3B3-650B-4354-9F19-2D7808F9EB19}" destId="{AEAB78CA-2679-4AB4-AC83-C7C40709ABE4}" srcOrd="0" destOrd="0" presId="urn:microsoft.com/office/officeart/2018/2/layout/IconCircleList"/>
    <dgm:cxn modelId="{437002AD-5EA9-47F2-95C7-45A5E9510778}" type="presOf" srcId="{BBAE60D8-8FD1-4772-A8EA-D50B5F45D884}" destId="{E50B783B-204E-4773-9D6A-8A54A2A3CF4D}" srcOrd="0" destOrd="0" presId="urn:microsoft.com/office/officeart/2018/2/layout/IconCircleList"/>
    <dgm:cxn modelId="{257FF1B3-5F27-4E2B-81A3-3D0AC59A2DB9}" srcId="{7B268D4A-C1DF-45A6-A6BE-1D427E3E5DB8}" destId="{D6BCF365-2F9F-439F-B9AD-478E78F49E29}" srcOrd="5" destOrd="0" parTransId="{9E84435C-0D8F-4974-A30C-43BDF9F1CE0E}" sibTransId="{B7A31AB2-E4A9-4885-A05A-87BDFE2BECF5}"/>
    <dgm:cxn modelId="{366307B6-D46B-407B-AF15-1B4AAF03A55A}" type="presOf" srcId="{A418E4E6-437A-4531-9D43-5A884F2AA965}" destId="{C4871F8B-1029-40DA-B4A4-930A10C678E0}" srcOrd="0" destOrd="0" presId="urn:microsoft.com/office/officeart/2018/2/layout/IconCircleList"/>
    <dgm:cxn modelId="{F703EFBA-E217-479E-9A80-B937CA05688A}" type="presOf" srcId="{256B66F0-F98F-43AA-A884-80A6A4A487B8}" destId="{066AE01A-0605-4D77-A7DC-BDFDE56B9FC4}" srcOrd="0" destOrd="0" presId="urn:microsoft.com/office/officeart/2018/2/layout/IconCircleList"/>
    <dgm:cxn modelId="{474F5ABE-245A-42E6-B2A2-7124C8DBBBD8}" type="presOf" srcId="{DE3A6F36-2FF9-464F-A733-9BBCCD36DAD4}" destId="{B9E45775-C22B-42D9-8A09-C9804CBC2E6D}" srcOrd="0" destOrd="0" presId="urn:microsoft.com/office/officeart/2018/2/layout/IconCircleList"/>
    <dgm:cxn modelId="{F2E6E2CC-5778-45A2-B733-846D724CC502}" type="presOf" srcId="{B67BD591-FC84-490A-A563-0AE127AA7E57}" destId="{55F733C0-A7E6-4F5A-9377-320898D8F95A}" srcOrd="0" destOrd="0" presId="urn:microsoft.com/office/officeart/2018/2/layout/IconCircleList"/>
    <dgm:cxn modelId="{2AD0E3CD-FC62-430E-8BFC-29A29A615700}" srcId="{7B268D4A-C1DF-45A6-A6BE-1D427E3E5DB8}" destId="{BBAE60D8-8FD1-4772-A8EA-D50B5F45D884}" srcOrd="4" destOrd="0" parTransId="{EFDE41E3-4511-487D-BE55-B1E0D1976A03}" sibTransId="{60364955-4D93-40C6-B02C-4D39104BA64F}"/>
    <dgm:cxn modelId="{48D18FD7-79E6-435F-918D-D8F5296D2BD8}" type="presOf" srcId="{85A317D7-FEBF-4BA0-87E7-654D70805B65}" destId="{5BA5BD4B-DBD3-42DC-8085-E64E5540833B}" srcOrd="0" destOrd="0" presId="urn:microsoft.com/office/officeart/2018/2/layout/IconCircleList"/>
    <dgm:cxn modelId="{FE0E51E1-DCE1-46B1-9271-989FD0D94A83}" type="presOf" srcId="{7B268D4A-C1DF-45A6-A6BE-1D427E3E5DB8}" destId="{187B8CDD-3E3B-4A7A-BAB0-011877E1EC89}" srcOrd="0" destOrd="0" presId="urn:microsoft.com/office/officeart/2018/2/layout/IconCircleList"/>
    <dgm:cxn modelId="{3A6DABF2-4230-4000-99F5-26F0B61214C9}" srcId="{7B268D4A-C1DF-45A6-A6BE-1D427E3E5DB8}" destId="{256B66F0-F98F-43AA-A884-80A6A4A487B8}" srcOrd="2" destOrd="0" parTransId="{BA77147B-BF72-416F-85BB-015256DB4428}" sibTransId="{B4932A9B-2AA6-4E45-9353-9CDCD9CC5F0B}"/>
    <dgm:cxn modelId="{DA276997-E361-4454-B998-D30E337BA7B5}" type="presParOf" srcId="{187B8CDD-3E3B-4A7A-BAB0-011877E1EC89}" destId="{6D60F63E-5B81-4463-9A93-9F0DE8516CDB}" srcOrd="0" destOrd="0" presId="urn:microsoft.com/office/officeart/2018/2/layout/IconCircleList"/>
    <dgm:cxn modelId="{6E3A74DE-628C-4E35-92DA-C7233E967F84}" type="presParOf" srcId="{6D60F63E-5B81-4463-9A93-9F0DE8516CDB}" destId="{42A68444-2A94-4968-A8F0-E4FA3A4FE9B9}" srcOrd="0" destOrd="0" presId="urn:microsoft.com/office/officeart/2018/2/layout/IconCircleList"/>
    <dgm:cxn modelId="{5CB81922-62BD-479E-BE00-B605CFD1816D}" type="presParOf" srcId="{42A68444-2A94-4968-A8F0-E4FA3A4FE9B9}" destId="{898D27C4-3A7E-43B7-990E-2087151E6406}" srcOrd="0" destOrd="0" presId="urn:microsoft.com/office/officeart/2018/2/layout/IconCircleList"/>
    <dgm:cxn modelId="{687598A7-8CDF-46E6-937C-52694084FD11}" type="presParOf" srcId="{42A68444-2A94-4968-A8F0-E4FA3A4FE9B9}" destId="{F9388D42-206A-462E-BC58-ED2C0067F8E4}" srcOrd="1" destOrd="0" presId="urn:microsoft.com/office/officeart/2018/2/layout/IconCircleList"/>
    <dgm:cxn modelId="{FE19EA03-B63C-4BE2-9F35-A28D11ED4086}" type="presParOf" srcId="{42A68444-2A94-4968-A8F0-E4FA3A4FE9B9}" destId="{A22E7AE0-872B-4F55-89E3-A50E81433D22}" srcOrd="2" destOrd="0" presId="urn:microsoft.com/office/officeart/2018/2/layout/IconCircleList"/>
    <dgm:cxn modelId="{6D02EA53-2C0E-44C3-9E0C-ECE511973D97}" type="presParOf" srcId="{42A68444-2A94-4968-A8F0-E4FA3A4FE9B9}" destId="{55F733C0-A7E6-4F5A-9377-320898D8F95A}" srcOrd="3" destOrd="0" presId="urn:microsoft.com/office/officeart/2018/2/layout/IconCircleList"/>
    <dgm:cxn modelId="{ED559F75-EB56-4F82-8AD5-E35D47ED9545}" type="presParOf" srcId="{6D60F63E-5B81-4463-9A93-9F0DE8516CDB}" destId="{72B1787E-D302-426C-AA21-0DA25E571E3A}" srcOrd="1" destOrd="0" presId="urn:microsoft.com/office/officeart/2018/2/layout/IconCircleList"/>
    <dgm:cxn modelId="{5C283FEB-2E57-48C2-BD36-78DABABC39DA}" type="presParOf" srcId="{6D60F63E-5B81-4463-9A93-9F0DE8516CDB}" destId="{FE34272E-32AD-4DCA-9904-70BB54FB8A19}" srcOrd="2" destOrd="0" presId="urn:microsoft.com/office/officeart/2018/2/layout/IconCircleList"/>
    <dgm:cxn modelId="{94B4F44A-0956-4BF7-B00A-618AF2EAE27B}" type="presParOf" srcId="{FE34272E-32AD-4DCA-9904-70BB54FB8A19}" destId="{DD2982A4-AC95-4BE4-8C14-0641C1B4EB33}" srcOrd="0" destOrd="0" presId="urn:microsoft.com/office/officeart/2018/2/layout/IconCircleList"/>
    <dgm:cxn modelId="{C8F8BCC8-C022-4115-B945-30617DA8AA58}" type="presParOf" srcId="{FE34272E-32AD-4DCA-9904-70BB54FB8A19}" destId="{49901943-F29B-470D-BCE9-5E91DEE3554C}" srcOrd="1" destOrd="0" presId="urn:microsoft.com/office/officeart/2018/2/layout/IconCircleList"/>
    <dgm:cxn modelId="{CF546235-15E9-49A0-93B6-AC1939EA3D5A}" type="presParOf" srcId="{FE34272E-32AD-4DCA-9904-70BB54FB8A19}" destId="{DFCDF4C9-C12C-495B-85F8-A4D4BB5318BB}" srcOrd="2" destOrd="0" presId="urn:microsoft.com/office/officeart/2018/2/layout/IconCircleList"/>
    <dgm:cxn modelId="{005781D1-C990-4A61-815D-5149195B2D48}" type="presParOf" srcId="{FE34272E-32AD-4DCA-9904-70BB54FB8A19}" destId="{B9E45775-C22B-42D9-8A09-C9804CBC2E6D}" srcOrd="3" destOrd="0" presId="urn:microsoft.com/office/officeart/2018/2/layout/IconCircleList"/>
    <dgm:cxn modelId="{304AE9C0-AA0B-4AEA-8277-4DB763B9181C}" type="presParOf" srcId="{6D60F63E-5B81-4463-9A93-9F0DE8516CDB}" destId="{5BA5BD4B-DBD3-42DC-8085-E64E5540833B}" srcOrd="3" destOrd="0" presId="urn:microsoft.com/office/officeart/2018/2/layout/IconCircleList"/>
    <dgm:cxn modelId="{627641CD-CD15-4D63-8C3E-851F50ED6003}" type="presParOf" srcId="{6D60F63E-5B81-4463-9A93-9F0DE8516CDB}" destId="{293F21F3-6A14-43FE-961B-ABADFE73ADBE}" srcOrd="4" destOrd="0" presId="urn:microsoft.com/office/officeart/2018/2/layout/IconCircleList"/>
    <dgm:cxn modelId="{B0110ADE-2380-4204-A238-BB55C0C063B4}" type="presParOf" srcId="{293F21F3-6A14-43FE-961B-ABADFE73ADBE}" destId="{8FE72CF7-503C-455B-A937-68670B7FC660}" srcOrd="0" destOrd="0" presId="urn:microsoft.com/office/officeart/2018/2/layout/IconCircleList"/>
    <dgm:cxn modelId="{78C5A1B6-49C6-49BF-86F2-510CA3291138}" type="presParOf" srcId="{293F21F3-6A14-43FE-961B-ABADFE73ADBE}" destId="{4402D5D6-9C50-4EBE-80B0-31040E58FBC4}" srcOrd="1" destOrd="0" presId="urn:microsoft.com/office/officeart/2018/2/layout/IconCircleList"/>
    <dgm:cxn modelId="{988E53CD-D4BA-4DC9-842B-F3768B446045}" type="presParOf" srcId="{293F21F3-6A14-43FE-961B-ABADFE73ADBE}" destId="{1FF42961-B28A-4843-9199-0CB4BE274E66}" srcOrd="2" destOrd="0" presId="urn:microsoft.com/office/officeart/2018/2/layout/IconCircleList"/>
    <dgm:cxn modelId="{B8DCC78E-621F-48FD-B72B-0976A93551E1}" type="presParOf" srcId="{293F21F3-6A14-43FE-961B-ABADFE73ADBE}" destId="{066AE01A-0605-4D77-A7DC-BDFDE56B9FC4}" srcOrd="3" destOrd="0" presId="urn:microsoft.com/office/officeart/2018/2/layout/IconCircleList"/>
    <dgm:cxn modelId="{747FB5B4-5DCA-4FBA-979B-602B35F5D82B}" type="presParOf" srcId="{6D60F63E-5B81-4463-9A93-9F0DE8516CDB}" destId="{104E44B0-F00B-4B70-A70F-39558B754932}" srcOrd="5" destOrd="0" presId="urn:microsoft.com/office/officeart/2018/2/layout/IconCircleList"/>
    <dgm:cxn modelId="{0D2B51AE-923F-4C45-B817-01DD2C82DC5C}" type="presParOf" srcId="{6D60F63E-5B81-4463-9A93-9F0DE8516CDB}" destId="{AD2E1946-7467-4C95-844D-8480B3165DEB}" srcOrd="6" destOrd="0" presId="urn:microsoft.com/office/officeart/2018/2/layout/IconCircleList"/>
    <dgm:cxn modelId="{6AAB7592-93EC-48FA-8906-40DDDB9E79A1}" type="presParOf" srcId="{AD2E1946-7467-4C95-844D-8480B3165DEB}" destId="{083B4715-8429-46C7-80D9-BBAD91691455}" srcOrd="0" destOrd="0" presId="urn:microsoft.com/office/officeart/2018/2/layout/IconCircleList"/>
    <dgm:cxn modelId="{5CC791EE-B9E0-411C-9091-D9A951AF7428}" type="presParOf" srcId="{AD2E1946-7467-4C95-844D-8480B3165DEB}" destId="{25855C7C-7061-438F-A4C5-8C6BA2C5396F}" srcOrd="1" destOrd="0" presId="urn:microsoft.com/office/officeart/2018/2/layout/IconCircleList"/>
    <dgm:cxn modelId="{694B6ACA-1E4C-4CC5-880C-81DF9F2107A1}" type="presParOf" srcId="{AD2E1946-7467-4C95-844D-8480B3165DEB}" destId="{9359C57C-99AF-4073-A4F7-1CA077964598}" srcOrd="2" destOrd="0" presId="urn:microsoft.com/office/officeart/2018/2/layout/IconCircleList"/>
    <dgm:cxn modelId="{88A6A650-F807-421B-8876-CD0311A75917}" type="presParOf" srcId="{AD2E1946-7467-4C95-844D-8480B3165DEB}" destId="{AEAB78CA-2679-4AB4-AC83-C7C40709ABE4}" srcOrd="3" destOrd="0" presId="urn:microsoft.com/office/officeart/2018/2/layout/IconCircleList"/>
    <dgm:cxn modelId="{2FF0C608-D0A5-4459-A677-AEBA2B800334}" type="presParOf" srcId="{6D60F63E-5B81-4463-9A93-9F0DE8516CDB}" destId="{C4871F8B-1029-40DA-B4A4-930A10C678E0}" srcOrd="7" destOrd="0" presId="urn:microsoft.com/office/officeart/2018/2/layout/IconCircleList"/>
    <dgm:cxn modelId="{D1798959-8BCB-4965-8F75-097B1128FA88}" type="presParOf" srcId="{6D60F63E-5B81-4463-9A93-9F0DE8516CDB}" destId="{D3A2AF06-D410-4134-8E33-D61386085B07}" srcOrd="8" destOrd="0" presId="urn:microsoft.com/office/officeart/2018/2/layout/IconCircleList"/>
    <dgm:cxn modelId="{1531A490-4781-493F-9A47-CC66C9449225}" type="presParOf" srcId="{D3A2AF06-D410-4134-8E33-D61386085B07}" destId="{978F9A8C-AE9A-4CC5-B361-08610665A2FC}" srcOrd="0" destOrd="0" presId="urn:microsoft.com/office/officeart/2018/2/layout/IconCircleList"/>
    <dgm:cxn modelId="{D3BB5942-E912-4CEC-BFD9-6F326DD51393}" type="presParOf" srcId="{D3A2AF06-D410-4134-8E33-D61386085B07}" destId="{353B4858-5B5E-4F56-BDB0-6215C948F868}" srcOrd="1" destOrd="0" presId="urn:microsoft.com/office/officeart/2018/2/layout/IconCircleList"/>
    <dgm:cxn modelId="{9898A370-8C53-48B8-A88C-7784ACFCBEEB}" type="presParOf" srcId="{D3A2AF06-D410-4134-8E33-D61386085B07}" destId="{00C7BE53-AD8D-4305-9F06-EF5FD330E4E0}" srcOrd="2" destOrd="0" presId="urn:microsoft.com/office/officeart/2018/2/layout/IconCircleList"/>
    <dgm:cxn modelId="{712D6253-4F95-458D-A11F-00A7850A435D}" type="presParOf" srcId="{D3A2AF06-D410-4134-8E33-D61386085B07}" destId="{E50B783B-204E-4773-9D6A-8A54A2A3CF4D}" srcOrd="3" destOrd="0" presId="urn:microsoft.com/office/officeart/2018/2/layout/IconCircleList"/>
    <dgm:cxn modelId="{23ED2FBC-0BAE-4716-B560-015E0C96D9E5}" type="presParOf" srcId="{6D60F63E-5B81-4463-9A93-9F0DE8516CDB}" destId="{6369C09E-39FE-4A5A-874C-89EF951609CA}" srcOrd="9" destOrd="0" presId="urn:microsoft.com/office/officeart/2018/2/layout/IconCircleList"/>
    <dgm:cxn modelId="{BBD96DB0-A84C-4507-8E3D-1D26CEFEC84B}" type="presParOf" srcId="{6D60F63E-5B81-4463-9A93-9F0DE8516CDB}" destId="{46D1C589-1B68-4A7F-BD72-EA3DE5653F97}" srcOrd="10" destOrd="0" presId="urn:microsoft.com/office/officeart/2018/2/layout/IconCircleList"/>
    <dgm:cxn modelId="{5C0856C2-2A37-4257-ADFA-6CB25523124E}" type="presParOf" srcId="{46D1C589-1B68-4A7F-BD72-EA3DE5653F97}" destId="{0C26C1A5-C5F3-4AAE-AAF2-B007949DE6BE}" srcOrd="0" destOrd="0" presId="urn:microsoft.com/office/officeart/2018/2/layout/IconCircleList"/>
    <dgm:cxn modelId="{1508C501-9DFE-4190-AF39-77E3188E8ADB}" type="presParOf" srcId="{46D1C589-1B68-4A7F-BD72-EA3DE5653F97}" destId="{DB369E07-4841-44E3-96EC-C28FCFAD5AED}" srcOrd="1" destOrd="0" presId="urn:microsoft.com/office/officeart/2018/2/layout/IconCircleList"/>
    <dgm:cxn modelId="{AF9FFBD5-71E5-4804-9E0B-5A74DEDEE6C0}" type="presParOf" srcId="{46D1C589-1B68-4A7F-BD72-EA3DE5653F97}" destId="{6E9E3FCE-3DAF-40F2-AF44-21F83E1890B4}" srcOrd="2" destOrd="0" presId="urn:microsoft.com/office/officeart/2018/2/layout/IconCircleList"/>
    <dgm:cxn modelId="{376616F9-B502-4E62-ADB7-E818CFBAAD30}" type="presParOf" srcId="{46D1C589-1B68-4A7F-BD72-EA3DE5653F97}" destId="{1BEB1AC3-7890-46EC-BEC5-524F68D31D3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1F4FE-4A17-4D6F-A4C6-33BC2BB1BCC8}" type="doc">
      <dgm:prSet loTypeId="urn:microsoft.com/office/officeart/2005/8/layout/hierarchy3" loCatId="hierarchy" qsTypeId="urn:microsoft.com/office/officeart/2005/8/quickstyle/simple1" qsCatId="simple" csTypeId="urn:microsoft.com/office/officeart/2005/8/colors/colorful5" csCatId="colorful"/>
      <dgm:spPr/>
      <dgm:t>
        <a:bodyPr/>
        <a:lstStyle/>
        <a:p>
          <a:endParaRPr lang="en-US"/>
        </a:p>
      </dgm:t>
    </dgm:pt>
    <dgm:pt modelId="{CF3467D2-BCFF-4F1F-AA48-5B43A2D6B63E}">
      <dgm:prSet/>
      <dgm:spPr/>
      <dgm:t>
        <a:bodyPr/>
        <a:lstStyle/>
        <a:p>
          <a:r>
            <a:rPr lang="en-US"/>
            <a:t>Executive Summary</a:t>
          </a:r>
        </a:p>
      </dgm:t>
    </dgm:pt>
    <dgm:pt modelId="{E827B864-BD2C-4EBC-B9B5-A93C433646EC}" type="parTrans" cxnId="{DFA5F269-82D2-44B9-83DA-FE2508933172}">
      <dgm:prSet/>
      <dgm:spPr/>
      <dgm:t>
        <a:bodyPr/>
        <a:lstStyle/>
        <a:p>
          <a:endParaRPr lang="en-US"/>
        </a:p>
      </dgm:t>
    </dgm:pt>
    <dgm:pt modelId="{4F523F99-9C5B-49C7-AB3E-BDB3B58D8D9E}" type="sibTrans" cxnId="{DFA5F269-82D2-44B9-83DA-FE2508933172}">
      <dgm:prSet/>
      <dgm:spPr/>
      <dgm:t>
        <a:bodyPr/>
        <a:lstStyle/>
        <a:p>
          <a:endParaRPr lang="en-US"/>
        </a:p>
      </dgm:t>
    </dgm:pt>
    <dgm:pt modelId="{BD51A037-683F-43BA-AEFE-7EE4FF4FB2F1}">
      <dgm:prSet/>
      <dgm:spPr/>
      <dgm:t>
        <a:bodyPr/>
        <a:lstStyle/>
        <a:p>
          <a:r>
            <a:rPr lang="en-US" dirty="0"/>
            <a:t>Data collection methodology:</a:t>
          </a:r>
        </a:p>
      </dgm:t>
    </dgm:pt>
    <dgm:pt modelId="{12CE989C-9FBB-4121-B2CC-7DD182468F59}" type="parTrans" cxnId="{02C9FDA1-00BA-42EC-BC10-7D6863B48D65}">
      <dgm:prSet/>
      <dgm:spPr/>
      <dgm:t>
        <a:bodyPr/>
        <a:lstStyle/>
        <a:p>
          <a:endParaRPr lang="en-US"/>
        </a:p>
      </dgm:t>
    </dgm:pt>
    <dgm:pt modelId="{34D885B8-48F3-40C8-89B7-C0613711D61B}" type="sibTrans" cxnId="{02C9FDA1-00BA-42EC-BC10-7D6863B48D65}">
      <dgm:prSet/>
      <dgm:spPr/>
      <dgm:t>
        <a:bodyPr/>
        <a:lstStyle/>
        <a:p>
          <a:endParaRPr lang="en-US"/>
        </a:p>
      </dgm:t>
    </dgm:pt>
    <dgm:pt modelId="{007A0A42-CEBD-4656-80E2-28A0ABA38BD1}">
      <dgm:prSet/>
      <dgm:spPr/>
      <dgm:t>
        <a:bodyPr/>
        <a:lstStyle/>
        <a:p>
          <a:r>
            <a:rPr lang="en-US"/>
            <a:t>Describe how data was collected </a:t>
          </a:r>
        </a:p>
      </dgm:t>
    </dgm:pt>
    <dgm:pt modelId="{EC3A8F6F-8339-40E4-87E1-4D9702BC218A}" type="parTrans" cxnId="{8B04BE4B-C8E0-44F6-A45E-5E10979A9107}">
      <dgm:prSet/>
      <dgm:spPr/>
      <dgm:t>
        <a:bodyPr/>
        <a:lstStyle/>
        <a:p>
          <a:endParaRPr lang="en-US"/>
        </a:p>
      </dgm:t>
    </dgm:pt>
    <dgm:pt modelId="{E743AB72-EEF2-4E79-848D-027A33F0C71C}" type="sibTrans" cxnId="{8B04BE4B-C8E0-44F6-A45E-5E10979A9107}">
      <dgm:prSet/>
      <dgm:spPr/>
      <dgm:t>
        <a:bodyPr/>
        <a:lstStyle/>
        <a:p>
          <a:endParaRPr lang="en-US"/>
        </a:p>
      </dgm:t>
    </dgm:pt>
    <dgm:pt modelId="{CEAC1EC2-C990-4FA1-A954-DAE1C855D3FA}">
      <dgm:prSet/>
      <dgm:spPr/>
      <dgm:t>
        <a:bodyPr/>
        <a:lstStyle/>
        <a:p>
          <a:r>
            <a:rPr lang="en-US"/>
            <a:t>Perform data wrangling</a:t>
          </a:r>
        </a:p>
      </dgm:t>
    </dgm:pt>
    <dgm:pt modelId="{22520D16-FC88-4BD6-BCD7-9FD21E749A5C}" type="parTrans" cxnId="{D268F2FE-F966-4D62-9541-EC51F3A941E9}">
      <dgm:prSet/>
      <dgm:spPr/>
      <dgm:t>
        <a:bodyPr/>
        <a:lstStyle/>
        <a:p>
          <a:endParaRPr lang="en-US"/>
        </a:p>
      </dgm:t>
    </dgm:pt>
    <dgm:pt modelId="{E59B3B9C-2ADC-4932-B073-406B5C5C8955}" type="sibTrans" cxnId="{D268F2FE-F966-4D62-9541-EC51F3A941E9}">
      <dgm:prSet/>
      <dgm:spPr/>
      <dgm:t>
        <a:bodyPr/>
        <a:lstStyle/>
        <a:p>
          <a:endParaRPr lang="en-US"/>
        </a:p>
      </dgm:t>
    </dgm:pt>
    <dgm:pt modelId="{452C8488-700C-4988-AD84-961360E2A1D8}">
      <dgm:prSet/>
      <dgm:spPr/>
      <dgm:t>
        <a:bodyPr/>
        <a:lstStyle/>
        <a:p>
          <a:r>
            <a:rPr lang="en-US"/>
            <a:t>Describe how data was processed</a:t>
          </a:r>
        </a:p>
      </dgm:t>
    </dgm:pt>
    <dgm:pt modelId="{4E256DEC-351F-4C8E-8853-6B50D08CC483}" type="parTrans" cxnId="{14E81BEF-B5D1-4ABF-A3B3-D411AE332780}">
      <dgm:prSet/>
      <dgm:spPr/>
      <dgm:t>
        <a:bodyPr/>
        <a:lstStyle/>
        <a:p>
          <a:endParaRPr lang="en-US"/>
        </a:p>
      </dgm:t>
    </dgm:pt>
    <dgm:pt modelId="{5B0C9204-8D93-4B10-9A62-82C31DF0563A}" type="sibTrans" cxnId="{14E81BEF-B5D1-4ABF-A3B3-D411AE332780}">
      <dgm:prSet/>
      <dgm:spPr/>
      <dgm:t>
        <a:bodyPr/>
        <a:lstStyle/>
        <a:p>
          <a:endParaRPr lang="en-US"/>
        </a:p>
      </dgm:t>
    </dgm:pt>
    <dgm:pt modelId="{25878AE8-329E-430C-9A9B-5AFCD1692E8B}">
      <dgm:prSet/>
      <dgm:spPr/>
      <dgm:t>
        <a:bodyPr/>
        <a:lstStyle/>
        <a:p>
          <a:r>
            <a:rPr lang="en-US" dirty="0"/>
            <a:t>Perform exploratory data analysis (EDA) using visualization and SQL</a:t>
          </a:r>
        </a:p>
      </dgm:t>
    </dgm:pt>
    <dgm:pt modelId="{02ECCEE1-4C45-454B-AB46-176EA9071429}" type="parTrans" cxnId="{AFE62BDC-75D6-4326-A9C6-9D38E783629F}">
      <dgm:prSet/>
      <dgm:spPr/>
      <dgm:t>
        <a:bodyPr/>
        <a:lstStyle/>
        <a:p>
          <a:endParaRPr lang="en-US"/>
        </a:p>
      </dgm:t>
    </dgm:pt>
    <dgm:pt modelId="{B935E142-428F-4D7F-A4C1-2DFF6EAB416C}" type="sibTrans" cxnId="{AFE62BDC-75D6-4326-A9C6-9D38E783629F}">
      <dgm:prSet/>
      <dgm:spPr/>
      <dgm:t>
        <a:bodyPr/>
        <a:lstStyle/>
        <a:p>
          <a:endParaRPr lang="en-US"/>
        </a:p>
      </dgm:t>
    </dgm:pt>
    <dgm:pt modelId="{D4A8B44E-36AB-47AB-8513-D0FF5B981973}">
      <dgm:prSet/>
      <dgm:spPr/>
      <dgm:t>
        <a:bodyPr/>
        <a:lstStyle/>
        <a:p>
          <a:r>
            <a:rPr lang="en-US" dirty="0"/>
            <a:t>Perform interactive visual analytics using Folium and </a:t>
          </a:r>
          <a:r>
            <a:rPr lang="en-US" dirty="0" err="1"/>
            <a:t>Plotly</a:t>
          </a:r>
          <a:r>
            <a:rPr lang="en-US" dirty="0"/>
            <a:t> Dash</a:t>
          </a:r>
        </a:p>
      </dgm:t>
    </dgm:pt>
    <dgm:pt modelId="{ED13790C-1C1D-4C54-B671-494E1B5D43AA}" type="parTrans" cxnId="{87023842-BC73-4EA1-920C-1B1834D9BB11}">
      <dgm:prSet/>
      <dgm:spPr/>
      <dgm:t>
        <a:bodyPr/>
        <a:lstStyle/>
        <a:p>
          <a:endParaRPr lang="en-US"/>
        </a:p>
      </dgm:t>
    </dgm:pt>
    <dgm:pt modelId="{3BDD556B-0863-4F84-95E4-BEED3FF03311}" type="sibTrans" cxnId="{87023842-BC73-4EA1-920C-1B1834D9BB11}">
      <dgm:prSet/>
      <dgm:spPr/>
      <dgm:t>
        <a:bodyPr/>
        <a:lstStyle/>
        <a:p>
          <a:endParaRPr lang="en-US"/>
        </a:p>
      </dgm:t>
    </dgm:pt>
    <dgm:pt modelId="{7B7430C5-41C9-4B0F-8463-195F08ADF201}">
      <dgm:prSet/>
      <dgm:spPr/>
      <dgm:t>
        <a:bodyPr/>
        <a:lstStyle/>
        <a:p>
          <a:r>
            <a:rPr lang="en-US" dirty="0"/>
            <a:t>Perform predictive analysis using classification models</a:t>
          </a:r>
        </a:p>
      </dgm:t>
    </dgm:pt>
    <dgm:pt modelId="{4810DFA8-38A4-4AA3-856C-ED6845779588}" type="parTrans" cxnId="{0797254C-9729-430E-8F47-55F203BD287A}">
      <dgm:prSet/>
      <dgm:spPr/>
      <dgm:t>
        <a:bodyPr/>
        <a:lstStyle/>
        <a:p>
          <a:endParaRPr lang="en-US"/>
        </a:p>
      </dgm:t>
    </dgm:pt>
    <dgm:pt modelId="{4DA14A0A-78FF-457D-BE3D-65545335C0E9}" type="sibTrans" cxnId="{0797254C-9729-430E-8F47-55F203BD287A}">
      <dgm:prSet/>
      <dgm:spPr/>
      <dgm:t>
        <a:bodyPr/>
        <a:lstStyle/>
        <a:p>
          <a:endParaRPr lang="en-US"/>
        </a:p>
      </dgm:t>
    </dgm:pt>
    <dgm:pt modelId="{BD822ED8-6E49-488C-86C8-EC902278DE19}">
      <dgm:prSet/>
      <dgm:spPr/>
      <dgm:t>
        <a:bodyPr/>
        <a:lstStyle/>
        <a:p>
          <a:r>
            <a:rPr lang="en-US"/>
            <a:t>How to build, tune, evaluate classification models</a:t>
          </a:r>
        </a:p>
      </dgm:t>
    </dgm:pt>
    <dgm:pt modelId="{D1BB28AC-1D04-4FC8-91C1-ABAB536A1BD5}" type="parTrans" cxnId="{B55F5BAE-AEDE-4C56-AB25-E2C416D8CEC2}">
      <dgm:prSet/>
      <dgm:spPr/>
      <dgm:t>
        <a:bodyPr/>
        <a:lstStyle/>
        <a:p>
          <a:endParaRPr lang="en-US"/>
        </a:p>
      </dgm:t>
    </dgm:pt>
    <dgm:pt modelId="{3A5F305E-1547-4143-A786-90168D6564F1}" type="sibTrans" cxnId="{B55F5BAE-AEDE-4C56-AB25-E2C416D8CEC2}">
      <dgm:prSet/>
      <dgm:spPr/>
      <dgm:t>
        <a:bodyPr/>
        <a:lstStyle/>
        <a:p>
          <a:endParaRPr lang="en-US"/>
        </a:p>
      </dgm:t>
    </dgm:pt>
    <dgm:pt modelId="{AEC905DC-F7C9-4C4D-B12A-FBF2876B575D}" type="pres">
      <dgm:prSet presAssocID="{1F61F4FE-4A17-4D6F-A4C6-33BC2BB1BCC8}" presName="diagram" presStyleCnt="0">
        <dgm:presLayoutVars>
          <dgm:chPref val="1"/>
          <dgm:dir/>
          <dgm:animOne val="branch"/>
          <dgm:animLvl val="lvl"/>
          <dgm:resizeHandles/>
        </dgm:presLayoutVars>
      </dgm:prSet>
      <dgm:spPr/>
    </dgm:pt>
    <dgm:pt modelId="{D5909A46-F0F6-42F8-B685-30746D5DA39B}" type="pres">
      <dgm:prSet presAssocID="{CF3467D2-BCFF-4F1F-AA48-5B43A2D6B63E}" presName="root" presStyleCnt="0"/>
      <dgm:spPr/>
    </dgm:pt>
    <dgm:pt modelId="{2C7F5B8B-5B0D-45C4-BFE4-7114DF6F47FD}" type="pres">
      <dgm:prSet presAssocID="{CF3467D2-BCFF-4F1F-AA48-5B43A2D6B63E}" presName="rootComposite" presStyleCnt="0"/>
      <dgm:spPr/>
    </dgm:pt>
    <dgm:pt modelId="{3AD876A7-FA45-417E-8251-42CCDD665553}" type="pres">
      <dgm:prSet presAssocID="{CF3467D2-BCFF-4F1F-AA48-5B43A2D6B63E}" presName="rootText" presStyleLbl="node1" presStyleIdx="0" presStyleCnt="6"/>
      <dgm:spPr/>
    </dgm:pt>
    <dgm:pt modelId="{3707812B-6620-43DD-9895-C6280B1217E2}" type="pres">
      <dgm:prSet presAssocID="{CF3467D2-BCFF-4F1F-AA48-5B43A2D6B63E}" presName="rootConnector" presStyleLbl="node1" presStyleIdx="0" presStyleCnt="6"/>
      <dgm:spPr/>
    </dgm:pt>
    <dgm:pt modelId="{2F96FC2C-1468-4203-AA7C-6F34B3C5ED36}" type="pres">
      <dgm:prSet presAssocID="{CF3467D2-BCFF-4F1F-AA48-5B43A2D6B63E}" presName="childShape" presStyleCnt="0"/>
      <dgm:spPr/>
    </dgm:pt>
    <dgm:pt modelId="{A38EC60B-7022-4582-B3CF-5467143829E7}" type="pres">
      <dgm:prSet presAssocID="{BD51A037-683F-43BA-AEFE-7EE4FF4FB2F1}" presName="root" presStyleCnt="0"/>
      <dgm:spPr/>
    </dgm:pt>
    <dgm:pt modelId="{FAED4225-24CE-441C-98E9-F579916F291B}" type="pres">
      <dgm:prSet presAssocID="{BD51A037-683F-43BA-AEFE-7EE4FF4FB2F1}" presName="rootComposite" presStyleCnt="0"/>
      <dgm:spPr/>
    </dgm:pt>
    <dgm:pt modelId="{88778F73-5D3E-4075-9D36-A6A5F6522E20}" type="pres">
      <dgm:prSet presAssocID="{BD51A037-683F-43BA-AEFE-7EE4FF4FB2F1}" presName="rootText" presStyleLbl="node1" presStyleIdx="1" presStyleCnt="6"/>
      <dgm:spPr/>
    </dgm:pt>
    <dgm:pt modelId="{11914448-9053-417C-8C16-2BF24A7D21A3}" type="pres">
      <dgm:prSet presAssocID="{BD51A037-683F-43BA-AEFE-7EE4FF4FB2F1}" presName="rootConnector" presStyleLbl="node1" presStyleIdx="1" presStyleCnt="6"/>
      <dgm:spPr/>
    </dgm:pt>
    <dgm:pt modelId="{54B5FD6C-ED78-4E83-9F48-E7500735822C}" type="pres">
      <dgm:prSet presAssocID="{BD51A037-683F-43BA-AEFE-7EE4FF4FB2F1}" presName="childShape" presStyleCnt="0"/>
      <dgm:spPr/>
    </dgm:pt>
    <dgm:pt modelId="{AC485738-FEDF-4618-813C-922A4981CC30}" type="pres">
      <dgm:prSet presAssocID="{EC3A8F6F-8339-40E4-87E1-4D9702BC218A}" presName="Name13" presStyleLbl="parChTrans1D2" presStyleIdx="0" presStyleCnt="3"/>
      <dgm:spPr/>
    </dgm:pt>
    <dgm:pt modelId="{E851EBBA-2B9E-46B5-9747-67F62637A664}" type="pres">
      <dgm:prSet presAssocID="{007A0A42-CEBD-4656-80E2-28A0ABA38BD1}" presName="childText" presStyleLbl="bgAcc1" presStyleIdx="0" presStyleCnt="3">
        <dgm:presLayoutVars>
          <dgm:bulletEnabled val="1"/>
        </dgm:presLayoutVars>
      </dgm:prSet>
      <dgm:spPr/>
    </dgm:pt>
    <dgm:pt modelId="{8C15459E-3B0B-454A-9427-A0AEC5AFA068}" type="pres">
      <dgm:prSet presAssocID="{CEAC1EC2-C990-4FA1-A954-DAE1C855D3FA}" presName="root" presStyleCnt="0"/>
      <dgm:spPr/>
    </dgm:pt>
    <dgm:pt modelId="{CF228426-307E-494E-BE38-1B9DAE176F06}" type="pres">
      <dgm:prSet presAssocID="{CEAC1EC2-C990-4FA1-A954-DAE1C855D3FA}" presName="rootComposite" presStyleCnt="0"/>
      <dgm:spPr/>
    </dgm:pt>
    <dgm:pt modelId="{E3787312-EB0B-4AA6-AC3A-1792FD8046D9}" type="pres">
      <dgm:prSet presAssocID="{CEAC1EC2-C990-4FA1-A954-DAE1C855D3FA}" presName="rootText" presStyleLbl="node1" presStyleIdx="2" presStyleCnt="6"/>
      <dgm:spPr/>
    </dgm:pt>
    <dgm:pt modelId="{2D90A3CE-B423-42EC-A4D7-E364ED96F320}" type="pres">
      <dgm:prSet presAssocID="{CEAC1EC2-C990-4FA1-A954-DAE1C855D3FA}" presName="rootConnector" presStyleLbl="node1" presStyleIdx="2" presStyleCnt="6"/>
      <dgm:spPr/>
    </dgm:pt>
    <dgm:pt modelId="{4856053C-55B7-4FCA-8D08-E8A3A0C3B801}" type="pres">
      <dgm:prSet presAssocID="{CEAC1EC2-C990-4FA1-A954-DAE1C855D3FA}" presName="childShape" presStyleCnt="0"/>
      <dgm:spPr/>
    </dgm:pt>
    <dgm:pt modelId="{731DA626-68BD-4E9D-B69F-1A3448D91588}" type="pres">
      <dgm:prSet presAssocID="{4E256DEC-351F-4C8E-8853-6B50D08CC483}" presName="Name13" presStyleLbl="parChTrans1D2" presStyleIdx="1" presStyleCnt="3"/>
      <dgm:spPr/>
    </dgm:pt>
    <dgm:pt modelId="{AA7F9F94-F011-4BEC-B11C-67E0B22F2A99}" type="pres">
      <dgm:prSet presAssocID="{452C8488-700C-4988-AD84-961360E2A1D8}" presName="childText" presStyleLbl="bgAcc1" presStyleIdx="1" presStyleCnt="3">
        <dgm:presLayoutVars>
          <dgm:bulletEnabled val="1"/>
        </dgm:presLayoutVars>
      </dgm:prSet>
      <dgm:spPr/>
    </dgm:pt>
    <dgm:pt modelId="{588C0952-6787-4100-8FFB-6EF9F1A0B2C7}" type="pres">
      <dgm:prSet presAssocID="{25878AE8-329E-430C-9A9B-5AFCD1692E8B}" presName="root" presStyleCnt="0"/>
      <dgm:spPr/>
    </dgm:pt>
    <dgm:pt modelId="{7C34D1E9-A190-42FE-B9F2-E63351C705AC}" type="pres">
      <dgm:prSet presAssocID="{25878AE8-329E-430C-9A9B-5AFCD1692E8B}" presName="rootComposite" presStyleCnt="0"/>
      <dgm:spPr/>
    </dgm:pt>
    <dgm:pt modelId="{CAB20C04-A6CB-407C-A08E-AA995D0FAAB5}" type="pres">
      <dgm:prSet presAssocID="{25878AE8-329E-430C-9A9B-5AFCD1692E8B}" presName="rootText" presStyleLbl="node1" presStyleIdx="3" presStyleCnt="6"/>
      <dgm:spPr/>
    </dgm:pt>
    <dgm:pt modelId="{AE17A562-0A2A-46C1-8FA1-3A73F414DC02}" type="pres">
      <dgm:prSet presAssocID="{25878AE8-329E-430C-9A9B-5AFCD1692E8B}" presName="rootConnector" presStyleLbl="node1" presStyleIdx="3" presStyleCnt="6"/>
      <dgm:spPr/>
    </dgm:pt>
    <dgm:pt modelId="{F689DAC2-7105-48AB-9295-79B6895D7847}" type="pres">
      <dgm:prSet presAssocID="{25878AE8-329E-430C-9A9B-5AFCD1692E8B}" presName="childShape" presStyleCnt="0"/>
      <dgm:spPr/>
    </dgm:pt>
    <dgm:pt modelId="{CF12B1CF-D0AC-46C2-A366-6D10359A88DE}" type="pres">
      <dgm:prSet presAssocID="{D4A8B44E-36AB-47AB-8513-D0FF5B981973}" presName="root" presStyleCnt="0"/>
      <dgm:spPr/>
    </dgm:pt>
    <dgm:pt modelId="{615313E1-6B83-4B32-8F43-CFB5F15CC440}" type="pres">
      <dgm:prSet presAssocID="{D4A8B44E-36AB-47AB-8513-D0FF5B981973}" presName="rootComposite" presStyleCnt="0"/>
      <dgm:spPr/>
    </dgm:pt>
    <dgm:pt modelId="{6F3A968E-C72E-4AC7-A3C3-927C4E5B9311}" type="pres">
      <dgm:prSet presAssocID="{D4A8B44E-36AB-47AB-8513-D0FF5B981973}" presName="rootText" presStyleLbl="node1" presStyleIdx="4" presStyleCnt="6"/>
      <dgm:spPr/>
    </dgm:pt>
    <dgm:pt modelId="{0246616F-FE69-4EF3-BB28-E5177E3C1C5D}" type="pres">
      <dgm:prSet presAssocID="{D4A8B44E-36AB-47AB-8513-D0FF5B981973}" presName="rootConnector" presStyleLbl="node1" presStyleIdx="4" presStyleCnt="6"/>
      <dgm:spPr/>
    </dgm:pt>
    <dgm:pt modelId="{D272D0F5-7D96-4282-A088-A6DBFD30E4B3}" type="pres">
      <dgm:prSet presAssocID="{D4A8B44E-36AB-47AB-8513-D0FF5B981973}" presName="childShape" presStyleCnt="0"/>
      <dgm:spPr/>
    </dgm:pt>
    <dgm:pt modelId="{BB203D3F-49CA-49E8-98F2-C3B189F4A7AB}" type="pres">
      <dgm:prSet presAssocID="{7B7430C5-41C9-4B0F-8463-195F08ADF201}" presName="root" presStyleCnt="0"/>
      <dgm:spPr/>
    </dgm:pt>
    <dgm:pt modelId="{9E766B9C-1752-4299-833A-20EBFBD47D2F}" type="pres">
      <dgm:prSet presAssocID="{7B7430C5-41C9-4B0F-8463-195F08ADF201}" presName="rootComposite" presStyleCnt="0"/>
      <dgm:spPr/>
    </dgm:pt>
    <dgm:pt modelId="{DD8808BC-D9BD-4AF3-91F9-B8E1D3E814D5}" type="pres">
      <dgm:prSet presAssocID="{7B7430C5-41C9-4B0F-8463-195F08ADF201}" presName="rootText" presStyleLbl="node1" presStyleIdx="5" presStyleCnt="6"/>
      <dgm:spPr/>
    </dgm:pt>
    <dgm:pt modelId="{67F47D3B-BA60-46F9-9F12-AD664C85F7FB}" type="pres">
      <dgm:prSet presAssocID="{7B7430C5-41C9-4B0F-8463-195F08ADF201}" presName="rootConnector" presStyleLbl="node1" presStyleIdx="5" presStyleCnt="6"/>
      <dgm:spPr/>
    </dgm:pt>
    <dgm:pt modelId="{EE552E02-326E-4ED4-B53D-5B08ABD2589E}" type="pres">
      <dgm:prSet presAssocID="{7B7430C5-41C9-4B0F-8463-195F08ADF201}" presName="childShape" presStyleCnt="0"/>
      <dgm:spPr/>
    </dgm:pt>
    <dgm:pt modelId="{A4B3F0BB-E8E1-40FF-888E-3FA26BA2EF11}" type="pres">
      <dgm:prSet presAssocID="{D1BB28AC-1D04-4FC8-91C1-ABAB536A1BD5}" presName="Name13" presStyleLbl="parChTrans1D2" presStyleIdx="2" presStyleCnt="3"/>
      <dgm:spPr/>
    </dgm:pt>
    <dgm:pt modelId="{72029F0C-467C-4087-A890-0A6588A03017}" type="pres">
      <dgm:prSet presAssocID="{BD822ED8-6E49-488C-86C8-EC902278DE19}" presName="childText" presStyleLbl="bgAcc1" presStyleIdx="2" presStyleCnt="3">
        <dgm:presLayoutVars>
          <dgm:bulletEnabled val="1"/>
        </dgm:presLayoutVars>
      </dgm:prSet>
      <dgm:spPr/>
    </dgm:pt>
  </dgm:ptLst>
  <dgm:cxnLst>
    <dgm:cxn modelId="{BDF6DC10-BFF8-4EA2-B391-7666B0B06436}" type="presOf" srcId="{BD51A037-683F-43BA-AEFE-7EE4FF4FB2F1}" destId="{11914448-9053-417C-8C16-2BF24A7D21A3}" srcOrd="1" destOrd="0" presId="urn:microsoft.com/office/officeart/2005/8/layout/hierarchy3"/>
    <dgm:cxn modelId="{078D6322-1BB9-466F-A554-6EE62AC7A7A4}" type="presOf" srcId="{BD822ED8-6E49-488C-86C8-EC902278DE19}" destId="{72029F0C-467C-4087-A890-0A6588A03017}" srcOrd="0" destOrd="0" presId="urn:microsoft.com/office/officeart/2005/8/layout/hierarchy3"/>
    <dgm:cxn modelId="{50EBEA29-8FB3-49A1-9247-CE76CFA8A3CD}" type="presOf" srcId="{D1BB28AC-1D04-4FC8-91C1-ABAB536A1BD5}" destId="{A4B3F0BB-E8E1-40FF-888E-3FA26BA2EF11}" srcOrd="0" destOrd="0" presId="urn:microsoft.com/office/officeart/2005/8/layout/hierarchy3"/>
    <dgm:cxn modelId="{4CEDD330-6D6D-47BB-80F7-2AFFFDFADB13}" type="presOf" srcId="{7B7430C5-41C9-4B0F-8463-195F08ADF201}" destId="{DD8808BC-D9BD-4AF3-91F9-B8E1D3E814D5}" srcOrd="0" destOrd="0" presId="urn:microsoft.com/office/officeart/2005/8/layout/hierarchy3"/>
    <dgm:cxn modelId="{8C913D31-3200-4C26-BC9F-066F9A1D90B2}" type="presOf" srcId="{CEAC1EC2-C990-4FA1-A954-DAE1C855D3FA}" destId="{E3787312-EB0B-4AA6-AC3A-1792FD8046D9}" srcOrd="0" destOrd="0" presId="urn:microsoft.com/office/officeart/2005/8/layout/hierarchy3"/>
    <dgm:cxn modelId="{9E79DA35-52F4-4302-B5DB-51E3450E8216}" type="presOf" srcId="{007A0A42-CEBD-4656-80E2-28A0ABA38BD1}" destId="{E851EBBA-2B9E-46B5-9747-67F62637A664}" srcOrd="0" destOrd="0" presId="urn:microsoft.com/office/officeart/2005/8/layout/hierarchy3"/>
    <dgm:cxn modelId="{87023842-BC73-4EA1-920C-1B1834D9BB11}" srcId="{1F61F4FE-4A17-4D6F-A4C6-33BC2BB1BCC8}" destId="{D4A8B44E-36AB-47AB-8513-D0FF5B981973}" srcOrd="4" destOrd="0" parTransId="{ED13790C-1C1D-4C54-B671-494E1B5D43AA}" sibTransId="{3BDD556B-0863-4F84-95E4-BEED3FF03311}"/>
    <dgm:cxn modelId="{F9EF7347-C900-454E-911E-408251E8AE95}" type="presOf" srcId="{7B7430C5-41C9-4B0F-8463-195F08ADF201}" destId="{67F47D3B-BA60-46F9-9F12-AD664C85F7FB}" srcOrd="1" destOrd="0" presId="urn:microsoft.com/office/officeart/2005/8/layout/hierarchy3"/>
    <dgm:cxn modelId="{DFA5F269-82D2-44B9-83DA-FE2508933172}" srcId="{1F61F4FE-4A17-4D6F-A4C6-33BC2BB1BCC8}" destId="{CF3467D2-BCFF-4F1F-AA48-5B43A2D6B63E}" srcOrd="0" destOrd="0" parTransId="{E827B864-BD2C-4EBC-B9B5-A93C433646EC}" sibTransId="{4F523F99-9C5B-49C7-AB3E-BDB3B58D8D9E}"/>
    <dgm:cxn modelId="{0E68C16A-79A5-4EBA-8EB5-0FC9D7C1DD5C}" type="presOf" srcId="{CF3467D2-BCFF-4F1F-AA48-5B43A2D6B63E}" destId="{3707812B-6620-43DD-9895-C6280B1217E2}" srcOrd="1" destOrd="0" presId="urn:microsoft.com/office/officeart/2005/8/layout/hierarchy3"/>
    <dgm:cxn modelId="{6DFF016B-88D7-48FF-87A0-FB5893A616CE}" type="presOf" srcId="{CEAC1EC2-C990-4FA1-A954-DAE1C855D3FA}" destId="{2D90A3CE-B423-42EC-A4D7-E364ED96F320}" srcOrd="1" destOrd="0" presId="urn:microsoft.com/office/officeart/2005/8/layout/hierarchy3"/>
    <dgm:cxn modelId="{8B04BE4B-C8E0-44F6-A45E-5E10979A9107}" srcId="{BD51A037-683F-43BA-AEFE-7EE4FF4FB2F1}" destId="{007A0A42-CEBD-4656-80E2-28A0ABA38BD1}" srcOrd="0" destOrd="0" parTransId="{EC3A8F6F-8339-40E4-87E1-4D9702BC218A}" sibTransId="{E743AB72-EEF2-4E79-848D-027A33F0C71C}"/>
    <dgm:cxn modelId="{0797254C-9729-430E-8F47-55F203BD287A}" srcId="{1F61F4FE-4A17-4D6F-A4C6-33BC2BB1BCC8}" destId="{7B7430C5-41C9-4B0F-8463-195F08ADF201}" srcOrd="5" destOrd="0" parTransId="{4810DFA8-38A4-4AA3-856C-ED6845779588}" sibTransId="{4DA14A0A-78FF-457D-BE3D-65545335C0E9}"/>
    <dgm:cxn modelId="{6A05A858-B64D-4142-A393-82B0F7F78A83}" type="presOf" srcId="{25878AE8-329E-430C-9A9B-5AFCD1692E8B}" destId="{AE17A562-0A2A-46C1-8FA1-3A73F414DC02}" srcOrd="1" destOrd="0" presId="urn:microsoft.com/office/officeart/2005/8/layout/hierarchy3"/>
    <dgm:cxn modelId="{CC65A684-9526-46CE-9E35-DE9E45EBC129}" type="presOf" srcId="{BD51A037-683F-43BA-AEFE-7EE4FF4FB2F1}" destId="{88778F73-5D3E-4075-9D36-A6A5F6522E20}" srcOrd="0" destOrd="0" presId="urn:microsoft.com/office/officeart/2005/8/layout/hierarchy3"/>
    <dgm:cxn modelId="{243FA68C-5E8B-47D3-972C-789E0C1BB8D2}" type="presOf" srcId="{25878AE8-329E-430C-9A9B-5AFCD1692E8B}" destId="{CAB20C04-A6CB-407C-A08E-AA995D0FAAB5}" srcOrd="0" destOrd="0" presId="urn:microsoft.com/office/officeart/2005/8/layout/hierarchy3"/>
    <dgm:cxn modelId="{2A0CEC96-30D4-4626-84AC-80180B879851}" type="presOf" srcId="{CF3467D2-BCFF-4F1F-AA48-5B43A2D6B63E}" destId="{3AD876A7-FA45-417E-8251-42CCDD665553}" srcOrd="0" destOrd="0" presId="urn:microsoft.com/office/officeart/2005/8/layout/hierarchy3"/>
    <dgm:cxn modelId="{8BE02998-6E86-4303-9AA1-9936C7B101EB}" type="presOf" srcId="{EC3A8F6F-8339-40E4-87E1-4D9702BC218A}" destId="{AC485738-FEDF-4618-813C-922A4981CC30}" srcOrd="0" destOrd="0" presId="urn:microsoft.com/office/officeart/2005/8/layout/hierarchy3"/>
    <dgm:cxn modelId="{612BB598-4F36-40C0-9E7B-5C0E51FCB00C}" type="presOf" srcId="{1F61F4FE-4A17-4D6F-A4C6-33BC2BB1BCC8}" destId="{AEC905DC-F7C9-4C4D-B12A-FBF2876B575D}" srcOrd="0" destOrd="0" presId="urn:microsoft.com/office/officeart/2005/8/layout/hierarchy3"/>
    <dgm:cxn modelId="{02C9FDA1-00BA-42EC-BC10-7D6863B48D65}" srcId="{1F61F4FE-4A17-4D6F-A4C6-33BC2BB1BCC8}" destId="{BD51A037-683F-43BA-AEFE-7EE4FF4FB2F1}" srcOrd="1" destOrd="0" parTransId="{12CE989C-9FBB-4121-B2CC-7DD182468F59}" sibTransId="{34D885B8-48F3-40C8-89B7-C0613711D61B}"/>
    <dgm:cxn modelId="{840559A9-212B-4FC6-9F57-7426DAD82AD5}" type="presOf" srcId="{4E256DEC-351F-4C8E-8853-6B50D08CC483}" destId="{731DA626-68BD-4E9D-B69F-1A3448D91588}" srcOrd="0" destOrd="0" presId="urn:microsoft.com/office/officeart/2005/8/layout/hierarchy3"/>
    <dgm:cxn modelId="{B55F5BAE-AEDE-4C56-AB25-E2C416D8CEC2}" srcId="{7B7430C5-41C9-4B0F-8463-195F08ADF201}" destId="{BD822ED8-6E49-488C-86C8-EC902278DE19}" srcOrd="0" destOrd="0" parTransId="{D1BB28AC-1D04-4FC8-91C1-ABAB536A1BD5}" sibTransId="{3A5F305E-1547-4143-A786-90168D6564F1}"/>
    <dgm:cxn modelId="{7B03A7C0-3F8D-471D-BFD0-ECA84FA35530}" type="presOf" srcId="{D4A8B44E-36AB-47AB-8513-D0FF5B981973}" destId="{0246616F-FE69-4EF3-BB28-E5177E3C1C5D}" srcOrd="1" destOrd="0" presId="urn:microsoft.com/office/officeart/2005/8/layout/hierarchy3"/>
    <dgm:cxn modelId="{AFE62BDC-75D6-4326-A9C6-9D38E783629F}" srcId="{1F61F4FE-4A17-4D6F-A4C6-33BC2BB1BCC8}" destId="{25878AE8-329E-430C-9A9B-5AFCD1692E8B}" srcOrd="3" destOrd="0" parTransId="{02ECCEE1-4C45-454B-AB46-176EA9071429}" sibTransId="{B935E142-428F-4D7F-A4C1-2DFF6EAB416C}"/>
    <dgm:cxn modelId="{14E81BEF-B5D1-4ABF-A3B3-D411AE332780}" srcId="{CEAC1EC2-C990-4FA1-A954-DAE1C855D3FA}" destId="{452C8488-700C-4988-AD84-961360E2A1D8}" srcOrd="0" destOrd="0" parTransId="{4E256DEC-351F-4C8E-8853-6B50D08CC483}" sibTransId="{5B0C9204-8D93-4B10-9A62-82C31DF0563A}"/>
    <dgm:cxn modelId="{A33B16F8-7209-4F99-95CA-D863ECBA227E}" type="presOf" srcId="{452C8488-700C-4988-AD84-961360E2A1D8}" destId="{AA7F9F94-F011-4BEC-B11C-67E0B22F2A99}" srcOrd="0" destOrd="0" presId="urn:microsoft.com/office/officeart/2005/8/layout/hierarchy3"/>
    <dgm:cxn modelId="{6C4A9AFA-1922-4E9F-9BAB-470702835554}" type="presOf" srcId="{D4A8B44E-36AB-47AB-8513-D0FF5B981973}" destId="{6F3A968E-C72E-4AC7-A3C3-927C4E5B9311}" srcOrd="0" destOrd="0" presId="urn:microsoft.com/office/officeart/2005/8/layout/hierarchy3"/>
    <dgm:cxn modelId="{D268F2FE-F966-4D62-9541-EC51F3A941E9}" srcId="{1F61F4FE-4A17-4D6F-A4C6-33BC2BB1BCC8}" destId="{CEAC1EC2-C990-4FA1-A954-DAE1C855D3FA}" srcOrd="2" destOrd="0" parTransId="{22520D16-FC88-4BD6-BCD7-9FD21E749A5C}" sibTransId="{E59B3B9C-2ADC-4932-B073-406B5C5C8955}"/>
    <dgm:cxn modelId="{67096C13-0DDF-43E6-9FB6-26DC190F94AD}" type="presParOf" srcId="{AEC905DC-F7C9-4C4D-B12A-FBF2876B575D}" destId="{D5909A46-F0F6-42F8-B685-30746D5DA39B}" srcOrd="0" destOrd="0" presId="urn:microsoft.com/office/officeart/2005/8/layout/hierarchy3"/>
    <dgm:cxn modelId="{6A144F07-A2E0-44AF-BCBA-AFCF3DB5404D}" type="presParOf" srcId="{D5909A46-F0F6-42F8-B685-30746D5DA39B}" destId="{2C7F5B8B-5B0D-45C4-BFE4-7114DF6F47FD}" srcOrd="0" destOrd="0" presId="urn:microsoft.com/office/officeart/2005/8/layout/hierarchy3"/>
    <dgm:cxn modelId="{F6954A2D-2AC7-4CCC-8818-397D71363023}" type="presParOf" srcId="{2C7F5B8B-5B0D-45C4-BFE4-7114DF6F47FD}" destId="{3AD876A7-FA45-417E-8251-42CCDD665553}" srcOrd="0" destOrd="0" presId="urn:microsoft.com/office/officeart/2005/8/layout/hierarchy3"/>
    <dgm:cxn modelId="{877C7178-16C5-4748-B2E5-EC336ADD4D9C}" type="presParOf" srcId="{2C7F5B8B-5B0D-45C4-BFE4-7114DF6F47FD}" destId="{3707812B-6620-43DD-9895-C6280B1217E2}" srcOrd="1" destOrd="0" presId="urn:microsoft.com/office/officeart/2005/8/layout/hierarchy3"/>
    <dgm:cxn modelId="{EE4D8737-2E33-40AC-A44F-AE244717308E}" type="presParOf" srcId="{D5909A46-F0F6-42F8-B685-30746D5DA39B}" destId="{2F96FC2C-1468-4203-AA7C-6F34B3C5ED36}" srcOrd="1" destOrd="0" presId="urn:microsoft.com/office/officeart/2005/8/layout/hierarchy3"/>
    <dgm:cxn modelId="{7AE6ECCE-634D-4054-A472-9C6CC8FB95E9}" type="presParOf" srcId="{AEC905DC-F7C9-4C4D-B12A-FBF2876B575D}" destId="{A38EC60B-7022-4582-B3CF-5467143829E7}" srcOrd="1" destOrd="0" presId="urn:microsoft.com/office/officeart/2005/8/layout/hierarchy3"/>
    <dgm:cxn modelId="{E935CF2B-9F74-48A7-ACDB-6E689F85E221}" type="presParOf" srcId="{A38EC60B-7022-4582-B3CF-5467143829E7}" destId="{FAED4225-24CE-441C-98E9-F579916F291B}" srcOrd="0" destOrd="0" presId="urn:microsoft.com/office/officeart/2005/8/layout/hierarchy3"/>
    <dgm:cxn modelId="{14D92D1B-DA28-4A25-A6B6-8B74E351A492}" type="presParOf" srcId="{FAED4225-24CE-441C-98E9-F579916F291B}" destId="{88778F73-5D3E-4075-9D36-A6A5F6522E20}" srcOrd="0" destOrd="0" presId="urn:microsoft.com/office/officeart/2005/8/layout/hierarchy3"/>
    <dgm:cxn modelId="{FC153FB5-AE98-4C3F-936B-9EA0E018370E}" type="presParOf" srcId="{FAED4225-24CE-441C-98E9-F579916F291B}" destId="{11914448-9053-417C-8C16-2BF24A7D21A3}" srcOrd="1" destOrd="0" presId="urn:microsoft.com/office/officeart/2005/8/layout/hierarchy3"/>
    <dgm:cxn modelId="{FA10E4F8-BEA2-4B63-9703-44C15A35D78F}" type="presParOf" srcId="{A38EC60B-7022-4582-B3CF-5467143829E7}" destId="{54B5FD6C-ED78-4E83-9F48-E7500735822C}" srcOrd="1" destOrd="0" presId="urn:microsoft.com/office/officeart/2005/8/layout/hierarchy3"/>
    <dgm:cxn modelId="{5831BC7E-AB32-488A-B355-07E499841F42}" type="presParOf" srcId="{54B5FD6C-ED78-4E83-9F48-E7500735822C}" destId="{AC485738-FEDF-4618-813C-922A4981CC30}" srcOrd="0" destOrd="0" presId="urn:microsoft.com/office/officeart/2005/8/layout/hierarchy3"/>
    <dgm:cxn modelId="{A9F97BA3-A5BC-4872-872B-77DC53924308}" type="presParOf" srcId="{54B5FD6C-ED78-4E83-9F48-E7500735822C}" destId="{E851EBBA-2B9E-46B5-9747-67F62637A664}" srcOrd="1" destOrd="0" presId="urn:microsoft.com/office/officeart/2005/8/layout/hierarchy3"/>
    <dgm:cxn modelId="{C09CF1F0-60EB-4CB3-9024-802EDDB63B6E}" type="presParOf" srcId="{AEC905DC-F7C9-4C4D-B12A-FBF2876B575D}" destId="{8C15459E-3B0B-454A-9427-A0AEC5AFA068}" srcOrd="2" destOrd="0" presId="urn:microsoft.com/office/officeart/2005/8/layout/hierarchy3"/>
    <dgm:cxn modelId="{EB3F1F1A-9288-47CD-AFCA-DD846A8EBC56}" type="presParOf" srcId="{8C15459E-3B0B-454A-9427-A0AEC5AFA068}" destId="{CF228426-307E-494E-BE38-1B9DAE176F06}" srcOrd="0" destOrd="0" presId="urn:microsoft.com/office/officeart/2005/8/layout/hierarchy3"/>
    <dgm:cxn modelId="{5E1B155E-D91B-461B-8DFD-16EF6C9C8A6A}" type="presParOf" srcId="{CF228426-307E-494E-BE38-1B9DAE176F06}" destId="{E3787312-EB0B-4AA6-AC3A-1792FD8046D9}" srcOrd="0" destOrd="0" presId="urn:microsoft.com/office/officeart/2005/8/layout/hierarchy3"/>
    <dgm:cxn modelId="{47A2573F-7738-4524-A0BA-8DF15BEA0F9B}" type="presParOf" srcId="{CF228426-307E-494E-BE38-1B9DAE176F06}" destId="{2D90A3CE-B423-42EC-A4D7-E364ED96F320}" srcOrd="1" destOrd="0" presId="urn:microsoft.com/office/officeart/2005/8/layout/hierarchy3"/>
    <dgm:cxn modelId="{3DB983EB-E1CB-4C77-AA79-8FE9387E47EA}" type="presParOf" srcId="{8C15459E-3B0B-454A-9427-A0AEC5AFA068}" destId="{4856053C-55B7-4FCA-8D08-E8A3A0C3B801}" srcOrd="1" destOrd="0" presId="urn:microsoft.com/office/officeart/2005/8/layout/hierarchy3"/>
    <dgm:cxn modelId="{3A24804B-E118-4B54-9E5B-E142EF18D34E}" type="presParOf" srcId="{4856053C-55B7-4FCA-8D08-E8A3A0C3B801}" destId="{731DA626-68BD-4E9D-B69F-1A3448D91588}" srcOrd="0" destOrd="0" presId="urn:microsoft.com/office/officeart/2005/8/layout/hierarchy3"/>
    <dgm:cxn modelId="{A7C39ADD-CBDA-4090-9A86-AC5C987BF52D}" type="presParOf" srcId="{4856053C-55B7-4FCA-8D08-E8A3A0C3B801}" destId="{AA7F9F94-F011-4BEC-B11C-67E0B22F2A99}" srcOrd="1" destOrd="0" presId="urn:microsoft.com/office/officeart/2005/8/layout/hierarchy3"/>
    <dgm:cxn modelId="{980D6ADD-543C-4EC8-A6F7-28E862937C3B}" type="presParOf" srcId="{AEC905DC-F7C9-4C4D-B12A-FBF2876B575D}" destId="{588C0952-6787-4100-8FFB-6EF9F1A0B2C7}" srcOrd="3" destOrd="0" presId="urn:microsoft.com/office/officeart/2005/8/layout/hierarchy3"/>
    <dgm:cxn modelId="{2767D5AC-752A-41D5-8BEE-A7DCDD319DB9}" type="presParOf" srcId="{588C0952-6787-4100-8FFB-6EF9F1A0B2C7}" destId="{7C34D1E9-A190-42FE-B9F2-E63351C705AC}" srcOrd="0" destOrd="0" presId="urn:microsoft.com/office/officeart/2005/8/layout/hierarchy3"/>
    <dgm:cxn modelId="{5D0CC49D-3D9D-4BDD-A7B1-ACFB67266CF6}" type="presParOf" srcId="{7C34D1E9-A190-42FE-B9F2-E63351C705AC}" destId="{CAB20C04-A6CB-407C-A08E-AA995D0FAAB5}" srcOrd="0" destOrd="0" presId="urn:microsoft.com/office/officeart/2005/8/layout/hierarchy3"/>
    <dgm:cxn modelId="{975D88A8-56E8-483C-9D5B-A54841C3F38C}" type="presParOf" srcId="{7C34D1E9-A190-42FE-B9F2-E63351C705AC}" destId="{AE17A562-0A2A-46C1-8FA1-3A73F414DC02}" srcOrd="1" destOrd="0" presId="urn:microsoft.com/office/officeart/2005/8/layout/hierarchy3"/>
    <dgm:cxn modelId="{E8C63A58-7529-4EB3-BEED-1DB135390AE9}" type="presParOf" srcId="{588C0952-6787-4100-8FFB-6EF9F1A0B2C7}" destId="{F689DAC2-7105-48AB-9295-79B6895D7847}" srcOrd="1" destOrd="0" presId="urn:microsoft.com/office/officeart/2005/8/layout/hierarchy3"/>
    <dgm:cxn modelId="{BADC0714-EF27-47DC-B599-54D0923766A2}" type="presParOf" srcId="{AEC905DC-F7C9-4C4D-B12A-FBF2876B575D}" destId="{CF12B1CF-D0AC-46C2-A366-6D10359A88DE}" srcOrd="4" destOrd="0" presId="urn:microsoft.com/office/officeart/2005/8/layout/hierarchy3"/>
    <dgm:cxn modelId="{3BE26C67-D815-4EA0-83B3-0D3CFFA864AA}" type="presParOf" srcId="{CF12B1CF-D0AC-46C2-A366-6D10359A88DE}" destId="{615313E1-6B83-4B32-8F43-CFB5F15CC440}" srcOrd="0" destOrd="0" presId="urn:microsoft.com/office/officeart/2005/8/layout/hierarchy3"/>
    <dgm:cxn modelId="{9295374F-2FC5-405F-9636-08A8AC0F162F}" type="presParOf" srcId="{615313E1-6B83-4B32-8F43-CFB5F15CC440}" destId="{6F3A968E-C72E-4AC7-A3C3-927C4E5B9311}" srcOrd="0" destOrd="0" presId="urn:microsoft.com/office/officeart/2005/8/layout/hierarchy3"/>
    <dgm:cxn modelId="{09EE4086-BA22-4988-BE10-94CAB2B3415E}" type="presParOf" srcId="{615313E1-6B83-4B32-8F43-CFB5F15CC440}" destId="{0246616F-FE69-4EF3-BB28-E5177E3C1C5D}" srcOrd="1" destOrd="0" presId="urn:microsoft.com/office/officeart/2005/8/layout/hierarchy3"/>
    <dgm:cxn modelId="{C516B08F-3449-4371-AF59-B05F99C2C768}" type="presParOf" srcId="{CF12B1CF-D0AC-46C2-A366-6D10359A88DE}" destId="{D272D0F5-7D96-4282-A088-A6DBFD30E4B3}" srcOrd="1" destOrd="0" presId="urn:microsoft.com/office/officeart/2005/8/layout/hierarchy3"/>
    <dgm:cxn modelId="{05BFC51C-AF71-4313-8AAB-081DF439EE0E}" type="presParOf" srcId="{AEC905DC-F7C9-4C4D-B12A-FBF2876B575D}" destId="{BB203D3F-49CA-49E8-98F2-C3B189F4A7AB}" srcOrd="5" destOrd="0" presId="urn:microsoft.com/office/officeart/2005/8/layout/hierarchy3"/>
    <dgm:cxn modelId="{7F575B6E-4C5B-4211-BE69-6054B4224037}" type="presParOf" srcId="{BB203D3F-49CA-49E8-98F2-C3B189F4A7AB}" destId="{9E766B9C-1752-4299-833A-20EBFBD47D2F}" srcOrd="0" destOrd="0" presId="urn:microsoft.com/office/officeart/2005/8/layout/hierarchy3"/>
    <dgm:cxn modelId="{045CB969-FADA-4715-9326-6A3309B23260}" type="presParOf" srcId="{9E766B9C-1752-4299-833A-20EBFBD47D2F}" destId="{DD8808BC-D9BD-4AF3-91F9-B8E1D3E814D5}" srcOrd="0" destOrd="0" presId="urn:microsoft.com/office/officeart/2005/8/layout/hierarchy3"/>
    <dgm:cxn modelId="{973BF7AD-E26E-4CCA-8E30-1C794DC826CC}" type="presParOf" srcId="{9E766B9C-1752-4299-833A-20EBFBD47D2F}" destId="{67F47D3B-BA60-46F9-9F12-AD664C85F7FB}" srcOrd="1" destOrd="0" presId="urn:microsoft.com/office/officeart/2005/8/layout/hierarchy3"/>
    <dgm:cxn modelId="{7B851EA1-C213-4F6A-AA65-43D7628B0A7A}" type="presParOf" srcId="{BB203D3F-49CA-49E8-98F2-C3B189F4A7AB}" destId="{EE552E02-326E-4ED4-B53D-5B08ABD2589E}" srcOrd="1" destOrd="0" presId="urn:microsoft.com/office/officeart/2005/8/layout/hierarchy3"/>
    <dgm:cxn modelId="{8663B32A-15FB-4053-A6FA-047D23E639E0}" type="presParOf" srcId="{EE552E02-326E-4ED4-B53D-5B08ABD2589E}" destId="{A4B3F0BB-E8E1-40FF-888E-3FA26BA2EF11}" srcOrd="0" destOrd="0" presId="urn:microsoft.com/office/officeart/2005/8/layout/hierarchy3"/>
    <dgm:cxn modelId="{B75909C5-EAC5-4B38-9E74-E828F5B9DDF2}" type="presParOf" srcId="{EE552E02-326E-4ED4-B53D-5B08ABD2589E}" destId="{72029F0C-467C-4087-A890-0A6588A0301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32BE11-AA0B-401D-A85A-C46522FD769F}"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B3411E4-E728-4999-AA3B-8B591D85764D}">
      <dgm:prSet/>
      <dgm:spPr/>
      <dgm:t>
        <a:bodyPr/>
        <a:lstStyle/>
        <a:p>
          <a:pPr>
            <a:defRPr cap="all"/>
          </a:pPr>
          <a:r>
            <a:rPr lang="en-US"/>
            <a:t>Github: Repository URL: https://github.com/sombir1/Final-Project</a:t>
          </a:r>
        </a:p>
      </dgm:t>
    </dgm:pt>
    <dgm:pt modelId="{3C33FE33-04B4-41FE-9A00-DF600CDEEFFA}" type="parTrans" cxnId="{B02BAB69-9449-4577-B3EC-4CF390FF6D8D}">
      <dgm:prSet/>
      <dgm:spPr/>
      <dgm:t>
        <a:bodyPr/>
        <a:lstStyle/>
        <a:p>
          <a:endParaRPr lang="en-US"/>
        </a:p>
      </dgm:t>
    </dgm:pt>
    <dgm:pt modelId="{E7AF9A12-408B-44A6-91EF-D95D3AA62C59}" type="sibTrans" cxnId="{B02BAB69-9449-4577-B3EC-4CF390FF6D8D}">
      <dgm:prSet/>
      <dgm:spPr/>
      <dgm:t>
        <a:bodyPr/>
        <a:lstStyle/>
        <a:p>
          <a:endParaRPr lang="en-US"/>
        </a:p>
      </dgm:t>
    </dgm:pt>
    <dgm:pt modelId="{15848262-6DF5-47F7-B05E-8967B4AB0A04}">
      <dgm:prSet/>
      <dgm:spPr/>
      <dgm:t>
        <a:bodyPr/>
        <a:lstStyle/>
        <a:p>
          <a:pPr>
            <a:defRPr cap="all"/>
          </a:pPr>
          <a:r>
            <a:rPr lang="en-US"/>
            <a:t>Special Thanks to Coursera!!</a:t>
          </a:r>
          <a:br>
            <a:rPr lang="en-US"/>
          </a:br>
          <a:br>
            <a:rPr lang="en-US"/>
          </a:br>
          <a:endParaRPr lang="en-US"/>
        </a:p>
      </dgm:t>
    </dgm:pt>
    <dgm:pt modelId="{D972C08A-2B5F-414C-94DD-E7A4B3188D97}" type="parTrans" cxnId="{4E9A97D7-E880-4546-91BB-4D9AA1FECCC0}">
      <dgm:prSet/>
      <dgm:spPr/>
      <dgm:t>
        <a:bodyPr/>
        <a:lstStyle/>
        <a:p>
          <a:endParaRPr lang="en-US"/>
        </a:p>
      </dgm:t>
    </dgm:pt>
    <dgm:pt modelId="{324E6EC5-A0AC-46C1-AB6D-F78FE81DE1A0}" type="sibTrans" cxnId="{4E9A97D7-E880-4546-91BB-4D9AA1FECCC0}">
      <dgm:prSet/>
      <dgm:spPr/>
      <dgm:t>
        <a:bodyPr/>
        <a:lstStyle/>
        <a:p>
          <a:endParaRPr lang="en-US"/>
        </a:p>
      </dgm:t>
    </dgm:pt>
    <dgm:pt modelId="{6B7CF7BF-FD84-41F8-807B-2E9DCD1C85EE}" type="pres">
      <dgm:prSet presAssocID="{7F32BE11-AA0B-401D-A85A-C46522FD769F}" presName="root" presStyleCnt="0">
        <dgm:presLayoutVars>
          <dgm:dir/>
          <dgm:resizeHandles val="exact"/>
        </dgm:presLayoutVars>
      </dgm:prSet>
      <dgm:spPr/>
    </dgm:pt>
    <dgm:pt modelId="{188DDABB-B1D4-42B2-A2B4-1BE4153148C3}" type="pres">
      <dgm:prSet presAssocID="{CB3411E4-E728-4999-AA3B-8B591D85764D}" presName="compNode" presStyleCnt="0"/>
      <dgm:spPr/>
    </dgm:pt>
    <dgm:pt modelId="{70076EF4-4866-406E-8C6E-AFE3A55B2E5B}" type="pres">
      <dgm:prSet presAssocID="{CB3411E4-E728-4999-AA3B-8B591D85764D}" presName="iconBgRect" presStyleLbl="bgShp" presStyleIdx="0" presStyleCnt="2"/>
      <dgm:spPr>
        <a:prstGeom prst="round2DiagRect">
          <a:avLst>
            <a:gd name="adj1" fmla="val 29727"/>
            <a:gd name="adj2" fmla="val 0"/>
          </a:avLst>
        </a:prstGeom>
      </dgm:spPr>
    </dgm:pt>
    <dgm:pt modelId="{151B606F-C7F0-45EC-8F59-36D8EB8CFD30}" type="pres">
      <dgm:prSet presAssocID="{CB3411E4-E728-4999-AA3B-8B591D8576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redder"/>
        </a:ext>
      </dgm:extLst>
    </dgm:pt>
    <dgm:pt modelId="{6505DBF6-4ACA-478D-9A33-B5227516732C}" type="pres">
      <dgm:prSet presAssocID="{CB3411E4-E728-4999-AA3B-8B591D85764D}" presName="spaceRect" presStyleCnt="0"/>
      <dgm:spPr/>
    </dgm:pt>
    <dgm:pt modelId="{2DC35EFB-27A9-4345-A3A8-3718CD563237}" type="pres">
      <dgm:prSet presAssocID="{CB3411E4-E728-4999-AA3B-8B591D85764D}" presName="textRect" presStyleLbl="revTx" presStyleIdx="0" presStyleCnt="2">
        <dgm:presLayoutVars>
          <dgm:chMax val="1"/>
          <dgm:chPref val="1"/>
        </dgm:presLayoutVars>
      </dgm:prSet>
      <dgm:spPr/>
    </dgm:pt>
    <dgm:pt modelId="{33340528-2EF0-431E-884C-D60D6AD526FF}" type="pres">
      <dgm:prSet presAssocID="{E7AF9A12-408B-44A6-91EF-D95D3AA62C59}" presName="sibTrans" presStyleCnt="0"/>
      <dgm:spPr/>
    </dgm:pt>
    <dgm:pt modelId="{21DDB247-8A28-425F-872E-DED8AA6929C1}" type="pres">
      <dgm:prSet presAssocID="{15848262-6DF5-47F7-B05E-8967B4AB0A04}" presName="compNode" presStyleCnt="0"/>
      <dgm:spPr/>
    </dgm:pt>
    <dgm:pt modelId="{75C10CEB-D11B-400E-A004-EF95183744E4}" type="pres">
      <dgm:prSet presAssocID="{15848262-6DF5-47F7-B05E-8967B4AB0A04}" presName="iconBgRect" presStyleLbl="bgShp" presStyleIdx="1" presStyleCnt="2"/>
      <dgm:spPr>
        <a:prstGeom prst="round2DiagRect">
          <a:avLst>
            <a:gd name="adj1" fmla="val 29727"/>
            <a:gd name="adj2" fmla="val 0"/>
          </a:avLst>
        </a:prstGeom>
      </dgm:spPr>
    </dgm:pt>
    <dgm:pt modelId="{FF7B7FD1-7E31-44EB-A124-60D75B6DEC93}" type="pres">
      <dgm:prSet presAssocID="{15848262-6DF5-47F7-B05E-8967B4AB0A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king Face with No Fill"/>
        </a:ext>
      </dgm:extLst>
    </dgm:pt>
    <dgm:pt modelId="{C021C430-CD70-4D97-8A6C-813627BC509C}" type="pres">
      <dgm:prSet presAssocID="{15848262-6DF5-47F7-B05E-8967B4AB0A04}" presName="spaceRect" presStyleCnt="0"/>
      <dgm:spPr/>
    </dgm:pt>
    <dgm:pt modelId="{8C46EC53-0C05-4C71-B331-B9C710BC613F}" type="pres">
      <dgm:prSet presAssocID="{15848262-6DF5-47F7-B05E-8967B4AB0A04}" presName="textRect" presStyleLbl="revTx" presStyleIdx="1" presStyleCnt="2">
        <dgm:presLayoutVars>
          <dgm:chMax val="1"/>
          <dgm:chPref val="1"/>
        </dgm:presLayoutVars>
      </dgm:prSet>
      <dgm:spPr/>
    </dgm:pt>
  </dgm:ptLst>
  <dgm:cxnLst>
    <dgm:cxn modelId="{F70E3326-EEF4-451E-A531-CE78EAD0E0D4}" type="presOf" srcId="{15848262-6DF5-47F7-B05E-8967B4AB0A04}" destId="{8C46EC53-0C05-4C71-B331-B9C710BC613F}" srcOrd="0" destOrd="0" presId="urn:microsoft.com/office/officeart/2018/5/layout/IconLeafLabelList"/>
    <dgm:cxn modelId="{B02BAB69-9449-4577-B3EC-4CF390FF6D8D}" srcId="{7F32BE11-AA0B-401D-A85A-C46522FD769F}" destId="{CB3411E4-E728-4999-AA3B-8B591D85764D}" srcOrd="0" destOrd="0" parTransId="{3C33FE33-04B4-41FE-9A00-DF600CDEEFFA}" sibTransId="{E7AF9A12-408B-44A6-91EF-D95D3AA62C59}"/>
    <dgm:cxn modelId="{8E5B9975-740D-4136-B7C1-552D95F36B75}" type="presOf" srcId="{7F32BE11-AA0B-401D-A85A-C46522FD769F}" destId="{6B7CF7BF-FD84-41F8-807B-2E9DCD1C85EE}" srcOrd="0" destOrd="0" presId="urn:microsoft.com/office/officeart/2018/5/layout/IconLeafLabelList"/>
    <dgm:cxn modelId="{181C0D8E-6F31-4CA0-BBC6-D0D075D18DF5}" type="presOf" srcId="{CB3411E4-E728-4999-AA3B-8B591D85764D}" destId="{2DC35EFB-27A9-4345-A3A8-3718CD563237}" srcOrd="0" destOrd="0" presId="urn:microsoft.com/office/officeart/2018/5/layout/IconLeafLabelList"/>
    <dgm:cxn modelId="{4E9A97D7-E880-4546-91BB-4D9AA1FECCC0}" srcId="{7F32BE11-AA0B-401D-A85A-C46522FD769F}" destId="{15848262-6DF5-47F7-B05E-8967B4AB0A04}" srcOrd="1" destOrd="0" parTransId="{D972C08A-2B5F-414C-94DD-E7A4B3188D97}" sibTransId="{324E6EC5-A0AC-46C1-AB6D-F78FE81DE1A0}"/>
    <dgm:cxn modelId="{312CAD95-B8DF-464D-93FF-5BB2C23450D1}" type="presParOf" srcId="{6B7CF7BF-FD84-41F8-807B-2E9DCD1C85EE}" destId="{188DDABB-B1D4-42B2-A2B4-1BE4153148C3}" srcOrd="0" destOrd="0" presId="urn:microsoft.com/office/officeart/2018/5/layout/IconLeafLabelList"/>
    <dgm:cxn modelId="{01BC068A-8BFF-4C7E-9AE0-3B70A668924A}" type="presParOf" srcId="{188DDABB-B1D4-42B2-A2B4-1BE4153148C3}" destId="{70076EF4-4866-406E-8C6E-AFE3A55B2E5B}" srcOrd="0" destOrd="0" presId="urn:microsoft.com/office/officeart/2018/5/layout/IconLeafLabelList"/>
    <dgm:cxn modelId="{771D1B1F-974C-4BF3-BB48-826FBC47A2FA}" type="presParOf" srcId="{188DDABB-B1D4-42B2-A2B4-1BE4153148C3}" destId="{151B606F-C7F0-45EC-8F59-36D8EB8CFD30}" srcOrd="1" destOrd="0" presId="urn:microsoft.com/office/officeart/2018/5/layout/IconLeafLabelList"/>
    <dgm:cxn modelId="{BDF0F3E5-5F4D-43A2-985F-77A085483C70}" type="presParOf" srcId="{188DDABB-B1D4-42B2-A2B4-1BE4153148C3}" destId="{6505DBF6-4ACA-478D-9A33-B5227516732C}" srcOrd="2" destOrd="0" presId="urn:microsoft.com/office/officeart/2018/5/layout/IconLeafLabelList"/>
    <dgm:cxn modelId="{CF84CFF0-E2FD-4166-9E79-DE71467480BD}" type="presParOf" srcId="{188DDABB-B1D4-42B2-A2B4-1BE4153148C3}" destId="{2DC35EFB-27A9-4345-A3A8-3718CD563237}" srcOrd="3" destOrd="0" presId="urn:microsoft.com/office/officeart/2018/5/layout/IconLeafLabelList"/>
    <dgm:cxn modelId="{F2D8A370-5E7D-4BAF-9AB1-8B92A2B3F2BF}" type="presParOf" srcId="{6B7CF7BF-FD84-41F8-807B-2E9DCD1C85EE}" destId="{33340528-2EF0-431E-884C-D60D6AD526FF}" srcOrd="1" destOrd="0" presId="urn:microsoft.com/office/officeart/2018/5/layout/IconLeafLabelList"/>
    <dgm:cxn modelId="{DB7DD48E-C432-4F1E-9AB4-FBAD1DBBE075}" type="presParOf" srcId="{6B7CF7BF-FD84-41F8-807B-2E9DCD1C85EE}" destId="{21DDB247-8A28-425F-872E-DED8AA6929C1}" srcOrd="2" destOrd="0" presId="urn:microsoft.com/office/officeart/2018/5/layout/IconLeafLabelList"/>
    <dgm:cxn modelId="{4428A867-4982-4D07-83A2-52697200860B}" type="presParOf" srcId="{21DDB247-8A28-425F-872E-DED8AA6929C1}" destId="{75C10CEB-D11B-400E-A004-EF95183744E4}" srcOrd="0" destOrd="0" presId="urn:microsoft.com/office/officeart/2018/5/layout/IconLeafLabelList"/>
    <dgm:cxn modelId="{163270DC-760C-4D73-8C61-7AFC33F9256B}" type="presParOf" srcId="{21DDB247-8A28-425F-872E-DED8AA6929C1}" destId="{FF7B7FD1-7E31-44EB-A124-60D75B6DEC93}" srcOrd="1" destOrd="0" presId="urn:microsoft.com/office/officeart/2018/5/layout/IconLeafLabelList"/>
    <dgm:cxn modelId="{5D3EA975-0BE5-4464-AC72-8A3753CEAC91}" type="presParOf" srcId="{21DDB247-8A28-425F-872E-DED8AA6929C1}" destId="{C021C430-CD70-4D97-8A6C-813627BC509C}" srcOrd="2" destOrd="0" presId="urn:microsoft.com/office/officeart/2018/5/layout/IconLeafLabelList"/>
    <dgm:cxn modelId="{476E00FA-DF1B-4D4C-B0E0-D7D54F9EE40D}" type="presParOf" srcId="{21DDB247-8A28-425F-872E-DED8AA6929C1}" destId="{8C46EC53-0C05-4C71-B331-B9C710BC613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D27C4-3A7E-43B7-990E-2087151E6406}">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88D42-206A-462E-BC58-ED2C0067F8E4}">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733C0-A7E6-4F5A-9377-320898D8F95A}">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Executive Summary</a:t>
          </a:r>
        </a:p>
      </dsp:txBody>
      <dsp:txXfrm>
        <a:off x="1312541" y="828340"/>
        <a:ext cx="2148945" cy="911674"/>
      </dsp:txXfrm>
    </dsp:sp>
    <dsp:sp modelId="{DD2982A4-AC95-4BE4-8C14-0641C1B4EB33}">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01943-F29B-470D-BCE9-5E91DEE3554C}">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E45775-C22B-42D9-8A09-C9804CBC2E6D}">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Introduction</a:t>
          </a:r>
        </a:p>
      </dsp:txBody>
      <dsp:txXfrm>
        <a:off x="4942957" y="828340"/>
        <a:ext cx="2148945" cy="911674"/>
      </dsp:txXfrm>
    </dsp:sp>
    <dsp:sp modelId="{8FE72CF7-503C-455B-A937-68670B7FC660}">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2D5D6-9C50-4EBE-80B0-31040E58FBC4}">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AE01A-0605-4D77-A7DC-BDFDE56B9FC4}">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Methodology</a:t>
          </a:r>
        </a:p>
      </dsp:txBody>
      <dsp:txXfrm>
        <a:off x="8573374" y="828340"/>
        <a:ext cx="2148945" cy="911674"/>
      </dsp:txXfrm>
    </dsp:sp>
    <dsp:sp modelId="{083B4715-8429-46C7-80D9-BBAD91691455}">
      <dsp:nvSpPr>
        <dsp:cNvPr id="0" name=""/>
        <dsp:cNvSpPr/>
      </dsp:nvSpPr>
      <dsp:spPr>
        <a:xfrm>
          <a:off x="205509" y="2452790"/>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55C7C-7061-438F-A4C5-8C6BA2C5396F}">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AB78CA-2679-4AB4-AC83-C7C40709ABE4}">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Results</a:t>
          </a:r>
        </a:p>
      </dsp:txBody>
      <dsp:txXfrm>
        <a:off x="1312541" y="2452790"/>
        <a:ext cx="2148945" cy="911674"/>
      </dsp:txXfrm>
    </dsp:sp>
    <dsp:sp modelId="{978F9A8C-AE9A-4CC5-B361-08610665A2FC}">
      <dsp:nvSpPr>
        <dsp:cNvPr id="0" name=""/>
        <dsp:cNvSpPr/>
      </dsp:nvSpPr>
      <dsp:spPr>
        <a:xfrm>
          <a:off x="3835925" y="2452790"/>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B4858-5B5E-4F56-BDB0-6215C948F868}">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0B783B-204E-4773-9D6A-8A54A2A3CF4D}">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Conclusion</a:t>
          </a:r>
        </a:p>
      </dsp:txBody>
      <dsp:txXfrm>
        <a:off x="4942957" y="2452790"/>
        <a:ext cx="2148945" cy="911674"/>
      </dsp:txXfrm>
    </dsp:sp>
    <dsp:sp modelId="{0C26C1A5-C5F3-4AAE-AAF2-B007949DE6BE}">
      <dsp:nvSpPr>
        <dsp:cNvPr id="0" name=""/>
        <dsp:cNvSpPr/>
      </dsp:nvSpPr>
      <dsp:spPr>
        <a:xfrm>
          <a:off x="7466341" y="245279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69E07-4841-44E3-96EC-C28FCFAD5AED}">
      <dsp:nvSpPr>
        <dsp:cNvPr id="0" name=""/>
        <dsp:cNvSpPr/>
      </dsp:nvSpPr>
      <dsp:spPr>
        <a:xfrm>
          <a:off x="7657792" y="2644242"/>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EB1AC3-7890-46EC-BEC5-524F68D31D37}">
      <dsp:nvSpPr>
        <dsp:cNvPr id="0" name=""/>
        <dsp:cNvSpPr/>
      </dsp:nvSpPr>
      <dsp:spPr>
        <a:xfrm>
          <a:off x="8573374"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Appendix</a:t>
          </a:r>
        </a:p>
      </dsp:txBody>
      <dsp:txXfrm>
        <a:off x="8573374" y="2452790"/>
        <a:ext cx="2148945" cy="91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876A7-FA45-417E-8251-42CCDD665553}">
      <dsp:nvSpPr>
        <dsp:cNvPr id="0" name=""/>
        <dsp:cNvSpPr/>
      </dsp:nvSpPr>
      <dsp:spPr>
        <a:xfrm>
          <a:off x="8977" y="1453949"/>
          <a:ext cx="1446689" cy="72334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Executive Summary</a:t>
          </a:r>
        </a:p>
      </dsp:txBody>
      <dsp:txXfrm>
        <a:off x="30163" y="1475135"/>
        <a:ext cx="1404317" cy="680972"/>
      </dsp:txXfrm>
    </dsp:sp>
    <dsp:sp modelId="{88778F73-5D3E-4075-9D36-A6A5F6522E20}">
      <dsp:nvSpPr>
        <dsp:cNvPr id="0" name=""/>
        <dsp:cNvSpPr/>
      </dsp:nvSpPr>
      <dsp:spPr>
        <a:xfrm>
          <a:off x="1817339" y="1453949"/>
          <a:ext cx="1446689" cy="723344"/>
        </a:xfrm>
        <a:prstGeom prst="roundRect">
          <a:avLst>
            <a:gd name="adj" fmla="val 1000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 methodology:</a:t>
          </a:r>
        </a:p>
      </dsp:txBody>
      <dsp:txXfrm>
        <a:off x="1838525" y="1475135"/>
        <a:ext cx="1404317" cy="680972"/>
      </dsp:txXfrm>
    </dsp:sp>
    <dsp:sp modelId="{AC485738-FEDF-4618-813C-922A4981CC30}">
      <dsp:nvSpPr>
        <dsp:cNvPr id="0" name=""/>
        <dsp:cNvSpPr/>
      </dsp:nvSpPr>
      <dsp:spPr>
        <a:xfrm>
          <a:off x="1962008" y="2177293"/>
          <a:ext cx="144668" cy="542508"/>
        </a:xfrm>
        <a:custGeom>
          <a:avLst/>
          <a:gdLst/>
          <a:ahLst/>
          <a:cxnLst/>
          <a:rect l="0" t="0" r="0" b="0"/>
          <a:pathLst>
            <a:path>
              <a:moveTo>
                <a:pt x="0" y="0"/>
              </a:moveTo>
              <a:lnTo>
                <a:pt x="0" y="542508"/>
              </a:lnTo>
              <a:lnTo>
                <a:pt x="144668" y="54250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1EBBA-2B9E-46B5-9747-67F62637A664}">
      <dsp:nvSpPr>
        <dsp:cNvPr id="0" name=""/>
        <dsp:cNvSpPr/>
      </dsp:nvSpPr>
      <dsp:spPr>
        <a:xfrm>
          <a:off x="2106677" y="2358130"/>
          <a:ext cx="1157351" cy="7233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Describe how data was collected </a:t>
          </a:r>
        </a:p>
      </dsp:txBody>
      <dsp:txXfrm>
        <a:off x="2127863" y="2379316"/>
        <a:ext cx="1114979" cy="680972"/>
      </dsp:txXfrm>
    </dsp:sp>
    <dsp:sp modelId="{E3787312-EB0B-4AA6-AC3A-1792FD8046D9}">
      <dsp:nvSpPr>
        <dsp:cNvPr id="0" name=""/>
        <dsp:cNvSpPr/>
      </dsp:nvSpPr>
      <dsp:spPr>
        <a:xfrm>
          <a:off x="3625702" y="1453949"/>
          <a:ext cx="1446689" cy="723344"/>
        </a:xfrm>
        <a:prstGeom prst="roundRect">
          <a:avLst>
            <a:gd name="adj" fmla="val 1000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Perform data wrangling</a:t>
          </a:r>
        </a:p>
      </dsp:txBody>
      <dsp:txXfrm>
        <a:off x="3646888" y="1475135"/>
        <a:ext cx="1404317" cy="680972"/>
      </dsp:txXfrm>
    </dsp:sp>
    <dsp:sp modelId="{731DA626-68BD-4E9D-B69F-1A3448D91588}">
      <dsp:nvSpPr>
        <dsp:cNvPr id="0" name=""/>
        <dsp:cNvSpPr/>
      </dsp:nvSpPr>
      <dsp:spPr>
        <a:xfrm>
          <a:off x="3770371" y="2177293"/>
          <a:ext cx="144668" cy="542508"/>
        </a:xfrm>
        <a:custGeom>
          <a:avLst/>
          <a:gdLst/>
          <a:ahLst/>
          <a:cxnLst/>
          <a:rect l="0" t="0" r="0" b="0"/>
          <a:pathLst>
            <a:path>
              <a:moveTo>
                <a:pt x="0" y="0"/>
              </a:moveTo>
              <a:lnTo>
                <a:pt x="0" y="542508"/>
              </a:lnTo>
              <a:lnTo>
                <a:pt x="144668" y="54250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7F9F94-F011-4BEC-B11C-67E0B22F2A99}">
      <dsp:nvSpPr>
        <dsp:cNvPr id="0" name=""/>
        <dsp:cNvSpPr/>
      </dsp:nvSpPr>
      <dsp:spPr>
        <a:xfrm>
          <a:off x="3915039" y="2358130"/>
          <a:ext cx="1157351" cy="7233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Describe how data was processed</a:t>
          </a:r>
        </a:p>
      </dsp:txBody>
      <dsp:txXfrm>
        <a:off x="3936225" y="2379316"/>
        <a:ext cx="1114979" cy="680972"/>
      </dsp:txXfrm>
    </dsp:sp>
    <dsp:sp modelId="{CAB20C04-A6CB-407C-A08E-AA995D0FAAB5}">
      <dsp:nvSpPr>
        <dsp:cNvPr id="0" name=""/>
        <dsp:cNvSpPr/>
      </dsp:nvSpPr>
      <dsp:spPr>
        <a:xfrm>
          <a:off x="5434064" y="1453949"/>
          <a:ext cx="1446689" cy="723344"/>
        </a:xfrm>
        <a:prstGeom prst="roundRect">
          <a:avLst>
            <a:gd name="adj" fmla="val 1000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Perform exploratory data analysis (EDA) using visualization and SQL</a:t>
          </a:r>
        </a:p>
      </dsp:txBody>
      <dsp:txXfrm>
        <a:off x="5455250" y="1475135"/>
        <a:ext cx="1404317" cy="680972"/>
      </dsp:txXfrm>
    </dsp:sp>
    <dsp:sp modelId="{6F3A968E-C72E-4AC7-A3C3-927C4E5B9311}">
      <dsp:nvSpPr>
        <dsp:cNvPr id="0" name=""/>
        <dsp:cNvSpPr/>
      </dsp:nvSpPr>
      <dsp:spPr>
        <a:xfrm>
          <a:off x="7242426" y="1453949"/>
          <a:ext cx="1446689" cy="723344"/>
        </a:xfrm>
        <a:prstGeom prst="roundRect">
          <a:avLst>
            <a:gd name="adj" fmla="val 1000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Perform interactive visual analytics using Folium and </a:t>
          </a:r>
          <a:r>
            <a:rPr lang="en-US" sz="1100" kern="1200" dirty="0" err="1"/>
            <a:t>Plotly</a:t>
          </a:r>
          <a:r>
            <a:rPr lang="en-US" sz="1100" kern="1200" dirty="0"/>
            <a:t> Dash</a:t>
          </a:r>
        </a:p>
      </dsp:txBody>
      <dsp:txXfrm>
        <a:off x="7263612" y="1475135"/>
        <a:ext cx="1404317" cy="680972"/>
      </dsp:txXfrm>
    </dsp:sp>
    <dsp:sp modelId="{DD8808BC-D9BD-4AF3-91F9-B8E1D3E814D5}">
      <dsp:nvSpPr>
        <dsp:cNvPr id="0" name=""/>
        <dsp:cNvSpPr/>
      </dsp:nvSpPr>
      <dsp:spPr>
        <a:xfrm>
          <a:off x="9050788" y="1453949"/>
          <a:ext cx="1446689" cy="72334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Perform predictive analysis using classification models</a:t>
          </a:r>
        </a:p>
      </dsp:txBody>
      <dsp:txXfrm>
        <a:off x="9071974" y="1475135"/>
        <a:ext cx="1404317" cy="680972"/>
      </dsp:txXfrm>
    </dsp:sp>
    <dsp:sp modelId="{A4B3F0BB-E8E1-40FF-888E-3FA26BA2EF11}">
      <dsp:nvSpPr>
        <dsp:cNvPr id="0" name=""/>
        <dsp:cNvSpPr/>
      </dsp:nvSpPr>
      <dsp:spPr>
        <a:xfrm>
          <a:off x="9195457" y="2177293"/>
          <a:ext cx="144668" cy="542508"/>
        </a:xfrm>
        <a:custGeom>
          <a:avLst/>
          <a:gdLst/>
          <a:ahLst/>
          <a:cxnLst/>
          <a:rect l="0" t="0" r="0" b="0"/>
          <a:pathLst>
            <a:path>
              <a:moveTo>
                <a:pt x="0" y="0"/>
              </a:moveTo>
              <a:lnTo>
                <a:pt x="0" y="542508"/>
              </a:lnTo>
              <a:lnTo>
                <a:pt x="144668" y="54250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29F0C-467C-4087-A890-0A6588A03017}">
      <dsp:nvSpPr>
        <dsp:cNvPr id="0" name=""/>
        <dsp:cNvSpPr/>
      </dsp:nvSpPr>
      <dsp:spPr>
        <a:xfrm>
          <a:off x="9340126" y="2358130"/>
          <a:ext cx="1157351" cy="7233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How to build, tune, evaluate classification models</a:t>
          </a:r>
        </a:p>
      </dsp:txBody>
      <dsp:txXfrm>
        <a:off x="9361312" y="2379316"/>
        <a:ext cx="1114979" cy="680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76EF4-4866-406E-8C6E-AFE3A55B2E5B}">
      <dsp:nvSpPr>
        <dsp:cNvPr id="0" name=""/>
        <dsp:cNvSpPr/>
      </dsp:nvSpPr>
      <dsp:spPr>
        <a:xfrm>
          <a:off x="2044800" y="174437"/>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1B606F-C7F0-45EC-8F59-36D8EB8CFD30}">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C35EFB-27A9-4345-A3A8-3718CD563237}">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Github: Repository URL: https://github.com/sombir1/Final-Project</a:t>
          </a:r>
        </a:p>
      </dsp:txBody>
      <dsp:txXfrm>
        <a:off x="1342800" y="3054438"/>
        <a:ext cx="3600000" cy="720000"/>
      </dsp:txXfrm>
    </dsp:sp>
    <dsp:sp modelId="{75C10CEB-D11B-400E-A004-EF95183744E4}">
      <dsp:nvSpPr>
        <dsp:cNvPr id="0" name=""/>
        <dsp:cNvSpPr/>
      </dsp:nvSpPr>
      <dsp:spPr>
        <a:xfrm>
          <a:off x="6274800" y="174437"/>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B7FD1-7E31-44EB-A124-60D75B6DEC93}">
      <dsp:nvSpPr>
        <dsp:cNvPr id="0" name=""/>
        <dsp:cNvSpPr/>
      </dsp:nvSpPr>
      <dsp:spPr>
        <a:xfrm>
          <a:off x="674280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46EC53-0C05-4C71-B331-B9C710BC613F}">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Special Thanks to Coursera!!</a:t>
          </a:r>
          <a:br>
            <a:rPr lang="en-US" sz="1700" kern="1200"/>
          </a:br>
          <a:br>
            <a:rPr lang="en-US" sz="1700" kern="1200"/>
          </a:br>
          <a:endParaRPr lang="en-US" sz="1700" kern="1200"/>
        </a:p>
      </dsp:txBody>
      <dsp:txXfrm>
        <a:off x="5572800" y="3054438"/>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285240" y="1050595"/>
            <a:ext cx="8074815" cy="1618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7200" kern="1200">
                <a:solidFill>
                  <a:schemeClr val="tx1"/>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5240" y="2403987"/>
            <a:ext cx="9879289" cy="3365877"/>
          </a:xfrm>
          <a:prstGeom prst="rect">
            <a:avLst/>
          </a:prstGeom>
        </p:spPr>
        <p:txBody>
          <a:bodyPr vert="horz" lIns="91440" tIns="45720" rIns="91440" bIns="45720" rtlCol="0" anchor="t">
            <a:normAutofit/>
          </a:bodyPr>
          <a:lstStyle/>
          <a:p>
            <a:r>
              <a:rPr lang="en-US" sz="1400" b="0" i="0" dirty="0">
                <a:effectLst/>
                <a:highlight>
                  <a:srgbClr val="FFFFFF"/>
                </a:highlight>
              </a:rPr>
              <a:t>• Conducted an Exploratory Data Analysis (EDA) to identify patterns within the dataset and establish labels for training supervised models. • The dataset encompassed diverse mission outcomes, which were transformed into Training Labels. A value of 1 indicated a successful booster landing, while 0 indicated an unsuccessful landing. The following landing scenarios were considered to formulate the labels:</a:t>
            </a:r>
          </a:p>
          <a:p>
            <a:r>
              <a:rPr lang="en-US" sz="1400" b="0" i="0" dirty="0">
                <a:effectLst/>
                <a:highlight>
                  <a:srgbClr val="FFFFFF"/>
                </a:highlight>
              </a:rPr>
              <a:t>True Ocean: Denoted a mission outcome successfully landed in a specific region of the ocean.</a:t>
            </a:r>
          </a:p>
          <a:p>
            <a:r>
              <a:rPr lang="en-US" sz="1400" b="0" i="0" dirty="0">
                <a:effectLst/>
                <a:highlight>
                  <a:srgbClr val="FFFFFF"/>
                </a:highlight>
              </a:rPr>
              <a:t>False Ocean: Indicated an unsuccessful landing in a specific region of the ocean.</a:t>
            </a:r>
          </a:p>
          <a:p>
            <a:r>
              <a:rPr lang="en-US" sz="1400" b="0" i="0" dirty="0">
                <a:effectLst/>
                <a:highlight>
                  <a:srgbClr val="FFFFFF"/>
                </a:highlight>
              </a:rPr>
              <a:t>RTLS (Return to Launch Site): Signified a successful landing on a ground pad.</a:t>
            </a:r>
          </a:p>
          <a:p>
            <a:r>
              <a:rPr lang="en-US" sz="1400" b="0" i="0" dirty="0">
                <a:effectLst/>
                <a:highlight>
                  <a:srgbClr val="FFFFFF"/>
                </a:highlight>
              </a:rPr>
              <a:t>False RTLS: Represented an unsuccessful landing attempt on a ground pad.</a:t>
            </a:r>
          </a:p>
          <a:p>
            <a:r>
              <a:rPr lang="en-US" sz="1400" b="0" i="0" dirty="0">
                <a:effectLst/>
                <a:highlight>
                  <a:srgbClr val="FFFFFF"/>
                </a:highlight>
              </a:rPr>
              <a:t>True ASDS (Autonomous Spaceport Drone Ship): Reflected a successful landing on a drone ship.</a:t>
            </a:r>
          </a:p>
          <a:p>
            <a:r>
              <a:rPr lang="en-US" sz="1400" b="0" i="0" dirty="0">
                <a:effectLst/>
                <a:highlight>
                  <a:srgbClr val="FFFFFF"/>
                </a:highlight>
              </a:rPr>
              <a:t>False ASDS: Corresponded to an unsuccessful landing attempt on a drone ship.</a:t>
            </a:r>
          </a:p>
          <a:p>
            <a:pPr marL="0"/>
            <a:r>
              <a:rPr lang="en-US" sz="1400" dirty="0"/>
              <a:t>GitHub: https://github.com/sombir1/Final-Project/blob/main/labs-jupyter-spacex-Data%20wrangling%20(1).ipynb</a:t>
            </a:r>
          </a:p>
          <a:p>
            <a:endParaRPr lang="en-US" sz="1100" dirty="0"/>
          </a:p>
          <a:p>
            <a:endParaRPr lang="en-US" sz="11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10</a:t>
            </a:fld>
            <a:endParaRPr lang="en-US" sz="6600">
              <a:solidFill>
                <a:srgbClr val="FFFFFF"/>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Data Visualization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168013"/>
            <a:ext cx="10168128" cy="4439264"/>
          </a:xfrm>
          <a:prstGeom prst="rect">
            <a:avLst/>
          </a:prstGeom>
        </p:spPr>
        <p:txBody>
          <a:bodyPr vert="horz" lIns="91440" tIns="45720" rIns="91440" bIns="45720" rtlCol="0">
            <a:noAutofit/>
          </a:bodyPr>
          <a:lstStyle/>
          <a:p>
            <a:r>
              <a:rPr lang="en-US" sz="1200" b="0" i="0" dirty="0">
                <a:effectLst/>
                <a:highlight>
                  <a:srgbClr val="FFFFFF"/>
                </a:highlight>
              </a:rPr>
              <a:t>As part of the Exploratory Data Analysis (EDA), the following charts were generated to delve deeper into the dataset:</a:t>
            </a:r>
          </a:p>
          <a:p>
            <a:r>
              <a:rPr lang="en-US" sz="1200" b="0" i="0" dirty="0">
                <a:effectLst/>
                <a:highlight>
                  <a:srgbClr val="FFFFFF"/>
                </a:highlight>
              </a:rPr>
              <a:t>Scatter Plot:</a:t>
            </a:r>
          </a:p>
          <a:p>
            <a:pPr marL="742950" lvl="1"/>
            <a:r>
              <a:rPr lang="en-US" sz="1200" b="0" i="0" dirty="0">
                <a:effectLst/>
                <a:highlight>
                  <a:srgbClr val="FFFFFF"/>
                </a:highlight>
              </a:rPr>
              <a:t>A scatter plot displays the relationship or correlation between two variables, facilitating the observation of patterns.</a:t>
            </a:r>
          </a:p>
          <a:p>
            <a:pPr marL="742950" lvl="1"/>
            <a:r>
              <a:rPr lang="en-US" sz="1200" b="0" i="0" dirty="0">
                <a:effectLst/>
                <a:highlight>
                  <a:srgbClr val="FFFFFF"/>
                </a:highlight>
              </a:rPr>
              <a:t>The following charts were plotted to visualize:</a:t>
            </a:r>
          </a:p>
          <a:p>
            <a:pPr marL="1143000" lvl="2"/>
            <a:r>
              <a:rPr lang="en-US" sz="1200" b="0" i="0" dirty="0">
                <a:effectLst/>
                <a:highlight>
                  <a:srgbClr val="FFFFFF"/>
                </a:highlight>
              </a:rPr>
              <a:t>Relationship between Flight Number and Launch Site</a:t>
            </a:r>
          </a:p>
          <a:p>
            <a:pPr marL="1143000" lvl="2"/>
            <a:r>
              <a:rPr lang="en-US" sz="1200" b="0" i="0" dirty="0">
                <a:effectLst/>
                <a:highlight>
                  <a:srgbClr val="FFFFFF"/>
                </a:highlight>
              </a:rPr>
              <a:t>Relationship between Payload and Launch Site</a:t>
            </a:r>
          </a:p>
          <a:p>
            <a:pPr marL="1143000" lvl="2"/>
            <a:r>
              <a:rPr lang="en-US" sz="1200" b="0" i="0" dirty="0">
                <a:effectLst/>
                <a:highlight>
                  <a:srgbClr val="FFFFFF"/>
                </a:highlight>
              </a:rPr>
              <a:t>Relationship between Flight Number and Orbit Type</a:t>
            </a:r>
          </a:p>
          <a:p>
            <a:pPr marL="1143000" lvl="2"/>
            <a:r>
              <a:rPr lang="en-US" sz="1200" b="0" i="0" dirty="0">
                <a:effectLst/>
                <a:highlight>
                  <a:srgbClr val="FFFFFF"/>
                </a:highlight>
              </a:rPr>
              <a:t>Relationship between Payload and Orbit Type</a:t>
            </a:r>
          </a:p>
          <a:p>
            <a:r>
              <a:rPr lang="en-US" sz="1200" b="0" i="0" dirty="0">
                <a:effectLst/>
                <a:highlight>
                  <a:srgbClr val="FFFFFF"/>
                </a:highlight>
              </a:rPr>
              <a:t>Bar Chart:</a:t>
            </a:r>
          </a:p>
          <a:p>
            <a:pPr marL="742950" lvl="1"/>
            <a:r>
              <a:rPr lang="en-US" sz="1200" b="0" i="0" dirty="0">
                <a:effectLst/>
                <a:highlight>
                  <a:srgbClr val="FFFFFF"/>
                </a:highlight>
              </a:rPr>
              <a:t>Bar charts are effective for comparing the values of a variable at a specific point in time. They provide a clear visual representation of which groups are most common and how other groups compare.</a:t>
            </a:r>
          </a:p>
          <a:p>
            <a:pPr marL="742950" lvl="1"/>
            <a:r>
              <a:rPr lang="en-US" sz="1200" b="0" i="0" dirty="0">
                <a:effectLst/>
                <a:highlight>
                  <a:srgbClr val="FFFFFF"/>
                </a:highlight>
              </a:rPr>
              <a:t>The following bar chart was generated to visualize:</a:t>
            </a:r>
          </a:p>
          <a:p>
            <a:pPr marL="1143000" lvl="2"/>
            <a:r>
              <a:rPr lang="en-US" sz="1200" b="0" i="0" dirty="0">
                <a:effectLst/>
                <a:highlight>
                  <a:srgbClr val="FFFFFF"/>
                </a:highlight>
              </a:rPr>
              <a:t>Relationship between the success rate of each orbit type</a:t>
            </a:r>
          </a:p>
          <a:p>
            <a:r>
              <a:rPr lang="en-US" sz="1200" b="0" i="0" dirty="0">
                <a:effectLst/>
                <a:highlight>
                  <a:srgbClr val="FFFFFF"/>
                </a:highlight>
              </a:rPr>
              <a:t>Line Chart:</a:t>
            </a:r>
          </a:p>
          <a:p>
            <a:pPr marL="742950" lvl="1"/>
            <a:r>
              <a:rPr lang="en-US" sz="1200" b="0" i="0" dirty="0">
                <a:effectLst/>
                <a:highlight>
                  <a:srgbClr val="FFFFFF"/>
                </a:highlight>
              </a:rPr>
              <a:t>Line charts are commonly used to track changes over a period of time, enabling the observation of trends.</a:t>
            </a:r>
          </a:p>
          <a:p>
            <a:pPr marL="742950" lvl="1"/>
            <a:r>
              <a:rPr lang="en-US" sz="1200" b="0" i="0" dirty="0">
                <a:effectLst/>
                <a:highlight>
                  <a:srgbClr val="FFFFFF"/>
                </a:highlight>
              </a:rPr>
              <a:t>The following line chart was plotted to observe:</a:t>
            </a:r>
          </a:p>
          <a:p>
            <a:pPr marL="1143000" lvl="2"/>
            <a:r>
              <a:rPr lang="en-US" sz="1200" b="0" i="0" dirty="0">
                <a:effectLst/>
                <a:highlight>
                  <a:srgbClr val="FFFFFF"/>
                </a:highlight>
              </a:rPr>
              <a:t>Average launch success yearly trend</a:t>
            </a:r>
          </a:p>
          <a:p>
            <a:pPr marL="0"/>
            <a:r>
              <a:rPr lang="en-US" sz="1200" dirty="0"/>
              <a:t>GitHub: https://github.com/sombir1/Final-Project/blob/main/edadataviz.ipynb</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r>
              <a:rPr lang="en-US" sz="2000" b="1" i="0">
                <a:effectLst/>
                <a:highlight>
                  <a:srgbClr val="FFFFFF"/>
                </a:highlight>
              </a:rPr>
              <a:t>Unique Launch Sites:</a:t>
            </a:r>
            <a:endParaRPr lang="en-US" sz="2000" b="0" i="0">
              <a:effectLst/>
              <a:highlight>
                <a:srgbClr val="FFFFFF"/>
              </a:highlight>
            </a:endParaRPr>
          </a:p>
          <a:p>
            <a:pPr marL="742950" lvl="1"/>
            <a:r>
              <a:rPr lang="en-US" sz="2000" b="0" i="0">
                <a:effectLst/>
                <a:highlight>
                  <a:srgbClr val="FFFFFF"/>
                </a:highlight>
              </a:rPr>
              <a:t>The data analysis unveils the distinct launch sites contributing to the space mission.</a:t>
            </a:r>
          </a:p>
          <a:p>
            <a:r>
              <a:rPr lang="en-US" sz="2000" b="1" i="0">
                <a:effectLst/>
                <a:highlight>
                  <a:srgbClr val="FFFFFF"/>
                </a:highlight>
              </a:rPr>
              <a:t>Total Payload Mass by NASA (CRS):</a:t>
            </a:r>
            <a:endParaRPr lang="en-US" sz="2000" b="0" i="0">
              <a:effectLst/>
              <a:highlight>
                <a:srgbClr val="FFFFFF"/>
              </a:highlight>
            </a:endParaRPr>
          </a:p>
          <a:p>
            <a:pPr marL="742950" lvl="1"/>
            <a:r>
              <a:rPr lang="en-US" sz="2000" b="0" i="0">
                <a:effectLst/>
                <a:highlight>
                  <a:srgbClr val="FFFFFF"/>
                </a:highlight>
              </a:rPr>
              <a:t>The investigation yields the cumulative payload mass carried by boosters launched under NASA's CRS program.</a:t>
            </a:r>
          </a:p>
          <a:p>
            <a:r>
              <a:rPr lang="en-US" sz="2000" b="1" i="0">
                <a:effectLst/>
                <a:highlight>
                  <a:srgbClr val="FFFFFF"/>
                </a:highlight>
              </a:rPr>
              <a:t>Average Payload Mass of Booster Version F9 v1.1:</a:t>
            </a:r>
            <a:endParaRPr lang="en-US" sz="2000" b="0" i="0">
              <a:effectLst/>
              <a:highlight>
                <a:srgbClr val="FFFFFF"/>
              </a:highlight>
            </a:endParaRPr>
          </a:p>
          <a:p>
            <a:pPr marL="742950" lvl="1"/>
            <a:r>
              <a:rPr lang="en-US" sz="2000" b="0" i="0">
                <a:effectLst/>
                <a:highlight>
                  <a:srgbClr val="FFFFFF"/>
                </a:highlight>
              </a:rPr>
              <a:t>Insights reveal the mean payload mass transported by boosters of version F9 v1.1.</a:t>
            </a:r>
          </a:p>
          <a:p>
            <a:r>
              <a:rPr lang="en-US" sz="2000"/>
              <a:t>GitHub: https://github.com/sombir1/Final-Project/blob/main/jupyter-labs-eda-sql-coursera_sqllite.ipynb</a:t>
            </a:r>
          </a:p>
          <a:p>
            <a:endParaRPr lang="en-US" sz="2000"/>
          </a:p>
          <a:p>
            <a:endParaRPr lang="en-US" sz="20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Build an Interactive Map with Folium</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929384"/>
            <a:ext cx="10515600" cy="4251960"/>
          </a:xfrm>
          <a:prstGeom prst="rect">
            <a:avLst/>
          </a:prstGeom>
        </p:spPr>
        <p:txBody>
          <a:bodyPr vert="horz" lIns="91440" tIns="45720" rIns="91440" bIns="45720" rtlCol="0">
            <a:normAutofit fontScale="92500" lnSpcReduction="20000"/>
          </a:bodyPr>
          <a:lstStyle/>
          <a:p>
            <a:br>
              <a:rPr lang="en-US" sz="700" b="0" i="0" dirty="0">
                <a:effectLst/>
                <a:highlight>
                  <a:srgbClr val="FFFFFF"/>
                </a:highlight>
              </a:rPr>
            </a:br>
            <a:r>
              <a:rPr lang="en-US" sz="1100" b="0" i="0" dirty="0">
                <a:effectLst/>
                <a:highlight>
                  <a:srgbClr val="FFFFFF"/>
                </a:highlight>
              </a:rPr>
              <a:t>Utilizing Folium interactive maps aids in analyzing geospatial data, enabling more engaging visual analytics and deeper insights into factors such as location and proximity of launch sites, which influence launch success rates.</a:t>
            </a:r>
          </a:p>
          <a:p>
            <a:r>
              <a:rPr lang="en-US" sz="1100" b="0" i="0" dirty="0">
                <a:effectLst/>
                <a:highlight>
                  <a:srgbClr val="FFFFFF"/>
                </a:highlight>
              </a:rPr>
              <a:t>Key elements were incorporated into the map object:</a:t>
            </a:r>
          </a:p>
          <a:p>
            <a:r>
              <a:rPr lang="en-US" sz="1100" b="0" i="0" dirty="0">
                <a:effectLst/>
                <a:highlight>
                  <a:srgbClr val="FFFFFF"/>
                </a:highlight>
              </a:rPr>
              <a:t>All launch sites were marked on the map to provide a visual representation.</a:t>
            </a:r>
          </a:p>
          <a:p>
            <a:r>
              <a:rPr lang="en-US" sz="1100" b="0" i="0" dirty="0">
                <a:effectLst/>
                <a:highlight>
                  <a:srgbClr val="FFFFFF"/>
                </a:highlight>
              </a:rPr>
              <a:t>'</a:t>
            </a:r>
            <a:r>
              <a:rPr lang="en-US" sz="1100" b="0" i="0" dirty="0" err="1">
                <a:effectLst/>
                <a:highlight>
                  <a:srgbClr val="FFFFFF"/>
                </a:highlight>
              </a:rPr>
              <a:t>folium.circle</a:t>
            </a:r>
            <a:r>
              <a:rPr lang="en-US" sz="1100" b="0" i="0" dirty="0">
                <a:effectLst/>
                <a:highlight>
                  <a:srgbClr val="FFFFFF"/>
                </a:highlight>
              </a:rPr>
              <a:t>' and '</a:t>
            </a:r>
            <a:r>
              <a:rPr lang="en-US" sz="1100" b="0" i="0" dirty="0" err="1">
                <a:effectLst/>
                <a:highlight>
                  <a:srgbClr val="FFFFFF"/>
                </a:highlight>
              </a:rPr>
              <a:t>folium.marker</a:t>
            </a:r>
            <a:r>
              <a:rPr lang="en-US" sz="1100" b="0" i="0" dirty="0">
                <a:effectLst/>
                <a:highlight>
                  <a:srgbClr val="FFFFFF"/>
                </a:highlight>
              </a:rPr>
              <a:t>' were utilized to highlight circle areas with text labels over each launch site.</a:t>
            </a:r>
          </a:p>
          <a:p>
            <a:r>
              <a:rPr lang="en-US" sz="1100" b="0" i="0" dirty="0">
                <a:effectLst/>
                <a:highlight>
                  <a:srgbClr val="FFFFFF"/>
                </a:highlight>
              </a:rPr>
              <a:t>A '</a:t>
            </a:r>
            <a:r>
              <a:rPr lang="en-US" sz="1100" b="0" i="0" dirty="0" err="1">
                <a:effectLst/>
                <a:highlight>
                  <a:srgbClr val="FFFFFF"/>
                </a:highlight>
              </a:rPr>
              <a:t>MarkerCluster</a:t>
            </a:r>
            <a:r>
              <a:rPr lang="en-US" sz="1100" b="0" i="0" dirty="0">
                <a:effectLst/>
                <a:highlight>
                  <a:srgbClr val="FFFFFF"/>
                </a:highlight>
              </a:rPr>
              <a:t>()' was added to display launch success (green) and failure (red) markers for each launch site, enhancing visual clarity.</a:t>
            </a:r>
          </a:p>
          <a:p>
            <a:r>
              <a:rPr lang="en-US" sz="1100" b="0" i="0" dirty="0">
                <a:effectLst/>
                <a:highlight>
                  <a:srgbClr val="FFFFFF"/>
                </a:highlight>
              </a:rPr>
              <a:t>Distances between launch sites and proximities (e.g., coastline, railroad, highway, city) were calculated and displayed.</a:t>
            </a:r>
          </a:p>
          <a:p>
            <a:r>
              <a:rPr lang="en-US" sz="1100" b="0" i="0" dirty="0">
                <a:effectLst/>
                <a:highlight>
                  <a:srgbClr val="FFFFFF"/>
                </a:highlight>
              </a:rPr>
              <a:t>'</a:t>
            </a:r>
            <a:r>
              <a:rPr lang="en-US" sz="1100" b="0" i="0" dirty="0" err="1">
                <a:effectLst/>
                <a:highlight>
                  <a:srgbClr val="FFFFFF"/>
                </a:highlight>
              </a:rPr>
              <a:t>MousePosition</a:t>
            </a:r>
            <a:r>
              <a:rPr lang="en-US" sz="1100" b="0" i="0" dirty="0">
                <a:effectLst/>
                <a:highlight>
                  <a:srgbClr val="FFFFFF"/>
                </a:highlight>
              </a:rPr>
              <a:t>()' was employed to retrieve coordinates for a mouse position over a point on the map.</a:t>
            </a:r>
          </a:p>
          <a:p>
            <a:r>
              <a:rPr lang="en-US" sz="1100" b="0" i="0" dirty="0">
                <a:effectLst/>
                <a:highlight>
                  <a:srgbClr val="FFFFFF"/>
                </a:highlight>
              </a:rPr>
              <a:t>'</a:t>
            </a:r>
            <a:r>
              <a:rPr lang="en-US" sz="1100" b="0" i="0" dirty="0" err="1">
                <a:effectLst/>
                <a:highlight>
                  <a:srgbClr val="FFFFFF"/>
                </a:highlight>
              </a:rPr>
              <a:t>folium.Marker</a:t>
            </a:r>
            <a:r>
              <a:rPr lang="en-US" sz="1100" b="0" i="0" dirty="0">
                <a:effectLst/>
                <a:highlight>
                  <a:srgbClr val="FFFFFF"/>
                </a:highlight>
              </a:rPr>
              <a:t>()' was added to indicate distances (in KM) on the map for various proximities (e.g., coastline, railroad, highway, city).</a:t>
            </a:r>
          </a:p>
          <a:p>
            <a:r>
              <a:rPr lang="en-US" sz="1100" b="0" i="0" dirty="0">
                <a:effectLst/>
                <a:highlight>
                  <a:srgbClr val="FFFFFF"/>
                </a:highlight>
              </a:rPr>
              <a:t>'</a:t>
            </a:r>
            <a:r>
              <a:rPr lang="en-US" sz="1100" b="0" i="0" dirty="0" err="1">
                <a:effectLst/>
                <a:highlight>
                  <a:srgbClr val="FFFFFF"/>
                </a:highlight>
              </a:rPr>
              <a:t>folium.Polyline</a:t>
            </a:r>
            <a:r>
              <a:rPr lang="en-US" sz="1100" b="0" i="0" dirty="0">
                <a:effectLst/>
                <a:highlight>
                  <a:srgbClr val="FFFFFF"/>
                </a:highlight>
              </a:rPr>
              <a:t>()' was used to draw lines between points on the map and the launch site, enhancing spatial understanding.</a:t>
            </a:r>
          </a:p>
          <a:p>
            <a:r>
              <a:rPr lang="en-US" sz="1100" b="0" i="0" dirty="0">
                <a:effectLst/>
                <a:highlight>
                  <a:srgbClr val="FFFFFF"/>
                </a:highlight>
              </a:rPr>
              <a:t>These interactive features facilitated answering pertinent questions:</a:t>
            </a:r>
          </a:p>
          <a:p>
            <a:r>
              <a:rPr lang="en-US" sz="1100" b="0" i="0" dirty="0">
                <a:effectLst/>
                <a:highlight>
                  <a:srgbClr val="FFFFFF"/>
                </a:highlight>
              </a:rPr>
              <a:t>Are launch sites in close proximity to railways? YES</a:t>
            </a:r>
          </a:p>
          <a:p>
            <a:r>
              <a:rPr lang="en-US" sz="1100" b="0" i="0" dirty="0">
                <a:effectLst/>
                <a:highlight>
                  <a:srgbClr val="FFFFFF"/>
                </a:highlight>
              </a:rPr>
              <a:t>Are launch sites in close proximity to highways? YES</a:t>
            </a:r>
          </a:p>
          <a:p>
            <a:r>
              <a:rPr lang="en-US" sz="1100" b="0" i="0" dirty="0">
                <a:effectLst/>
                <a:highlight>
                  <a:srgbClr val="FFFFFF"/>
                </a:highlight>
              </a:rPr>
              <a:t>Are launch sites in close proximity to the coastline? YES</a:t>
            </a:r>
          </a:p>
          <a:p>
            <a:r>
              <a:rPr lang="en-US" sz="1100" b="0" i="0" dirty="0">
                <a:effectLst/>
                <a:highlight>
                  <a:srgbClr val="FFFFFF"/>
                </a:highlight>
              </a:rPr>
              <a:t>Do launch sites maintain a certain distance from cities? YES</a:t>
            </a:r>
          </a:p>
          <a:p>
            <a:r>
              <a:rPr lang="en-US" sz="1100" b="0" i="0" dirty="0">
                <a:effectLst/>
                <a:highlight>
                  <a:srgbClr val="FFFFFF"/>
                </a:highlight>
              </a:rPr>
              <a:t>Overall, building the interactive map with Folium provided a comprehensive understanding of the spatial relationships between launch sites and various geographical features, aiding in the analysis of factors influencing launch success rates.</a:t>
            </a:r>
          </a:p>
          <a:p>
            <a:r>
              <a:rPr lang="en-US" sz="1100" dirty="0" err="1"/>
              <a:t>Github:https</a:t>
            </a:r>
            <a:r>
              <a:rPr lang="en-US" sz="1100" dirty="0"/>
              <a:t>://github.com/sombir1/Final-Project/blob/main/</a:t>
            </a:r>
            <a:r>
              <a:rPr lang="en-US" sz="1100" dirty="0" err="1"/>
              <a:t>lab_jupyter_launch_site_location.ipynb</a:t>
            </a:r>
            <a:endParaRPr lang="en-US" sz="1100" dirty="0"/>
          </a:p>
          <a:p>
            <a:endParaRPr lang="en-US" sz="7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Build a Dashboard with Plotly Dash</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929384"/>
            <a:ext cx="10515600" cy="4251960"/>
          </a:xfrm>
          <a:prstGeom prst="rect">
            <a:avLst/>
          </a:prstGeom>
        </p:spPr>
        <p:txBody>
          <a:bodyPr vert="horz" lIns="91440" tIns="45720" rIns="91440" bIns="45720" rtlCol="0">
            <a:normAutofit/>
          </a:bodyPr>
          <a:lstStyle/>
          <a:p>
            <a:r>
              <a:rPr lang="en-US" sz="1400" b="0" i="0" dirty="0">
                <a:effectLst/>
                <a:highlight>
                  <a:srgbClr val="FFFFFF"/>
                </a:highlight>
              </a:rPr>
              <a:t>• Developed a </a:t>
            </a:r>
            <a:r>
              <a:rPr lang="en-US" sz="1400" b="0" i="0" dirty="0" err="1">
                <a:effectLst/>
                <a:highlight>
                  <a:srgbClr val="FFFFFF"/>
                </a:highlight>
              </a:rPr>
              <a:t>Plotly</a:t>
            </a:r>
            <a:r>
              <a:rPr lang="en-US" sz="1400" b="0" i="0" dirty="0">
                <a:effectLst/>
                <a:highlight>
                  <a:srgbClr val="FFFFFF"/>
                </a:highlight>
              </a:rPr>
              <a:t> Dash web application for interactive visual analytics on SpaceX launch data, featuring a Launch Site Drop-down, Pie Chart, Payload range slider, and Scatter chart.</a:t>
            </a:r>
          </a:p>
          <a:p>
            <a:r>
              <a:rPr lang="en-US" sz="1400" b="0" i="0" dirty="0">
                <a:effectLst/>
                <a:highlight>
                  <a:srgbClr val="FFFFFF"/>
                </a:highlight>
              </a:rPr>
              <a:t>Integrated a Launch Site Drop-down Input component, enabling filtering by all launch sites or a specific one.</a:t>
            </a:r>
          </a:p>
          <a:p>
            <a:r>
              <a:rPr lang="en-US" sz="1400" b="0" i="0" dirty="0">
                <a:effectLst/>
                <a:highlight>
                  <a:srgbClr val="FFFFFF"/>
                </a:highlight>
              </a:rPr>
              <a:t>Implemented a Pie Chart displaying total successful launches when 'All Sites' is selected, and success/failure counts for a chosen site.</a:t>
            </a:r>
          </a:p>
          <a:p>
            <a:r>
              <a:rPr lang="en-US" sz="1400" b="0" i="0" dirty="0">
                <a:effectLst/>
                <a:highlight>
                  <a:srgbClr val="FFFFFF"/>
                </a:highlight>
              </a:rPr>
              <a:t>Incorporated a Payload range slider for easy selection of different payload ranges to identify visual patterns.</a:t>
            </a:r>
          </a:p>
          <a:p>
            <a:r>
              <a:rPr lang="en-US" sz="1400" b="0" i="0" dirty="0">
                <a:effectLst/>
                <a:highlight>
                  <a:srgbClr val="FFFFFF"/>
                </a:highlight>
              </a:rPr>
              <a:t>Included a Scatter chart to explore payload correlation with mission outcomes for selected site(s), with Booster version color-labeled on each point.</a:t>
            </a:r>
          </a:p>
          <a:p>
            <a:r>
              <a:rPr lang="en-US" sz="1400" b="0" i="0" dirty="0">
                <a:effectLst/>
                <a:highlight>
                  <a:srgbClr val="FFFFFF"/>
                </a:highlight>
              </a:rPr>
              <a:t>• Dashboard insights addressed the following questions:</a:t>
            </a:r>
          </a:p>
          <a:p>
            <a:r>
              <a:rPr lang="en-US" sz="1400" b="0" i="0" dirty="0">
                <a:effectLst/>
                <a:highlight>
                  <a:srgbClr val="FFFFFF"/>
                </a:highlight>
              </a:rPr>
              <a:t>Which site has the largest successful launches? KSC LC-39A with 10.</a:t>
            </a:r>
          </a:p>
          <a:p>
            <a:r>
              <a:rPr lang="en-US" sz="1400" b="0" i="0" dirty="0">
                <a:effectLst/>
                <a:highlight>
                  <a:srgbClr val="FFFFFF"/>
                </a:highlight>
              </a:rPr>
              <a:t>Which site has the highest launch success rate? KSC LC-39A with 76.9% success.</a:t>
            </a:r>
          </a:p>
          <a:p>
            <a:r>
              <a:rPr lang="en-US" sz="1400" b="0" i="0" dirty="0">
                <a:effectLst/>
                <a:highlight>
                  <a:srgbClr val="FFFFFF"/>
                </a:highlight>
              </a:rPr>
              <a:t>Which payload range(s) has the highest launch success rate? 2000 – 5000 kg.</a:t>
            </a:r>
          </a:p>
          <a:p>
            <a:r>
              <a:rPr lang="en-US" sz="1400" b="0" i="0" dirty="0">
                <a:effectLst/>
                <a:highlight>
                  <a:srgbClr val="FFFFFF"/>
                </a:highlight>
              </a:rPr>
              <a:t>Which payload range(s) has the lowest launch success rate? 0-2000 and 5500 - 7000.</a:t>
            </a:r>
          </a:p>
          <a:p>
            <a:r>
              <a:rPr lang="en-US" sz="1400" b="0" i="0" dirty="0">
                <a:effectLst/>
                <a:highlight>
                  <a:srgbClr val="FFFFFF"/>
                </a:highlight>
              </a:rPr>
              <a:t>Which F9 Booster version (v1.0, v1.1, FT, B4, B5, etc.) has the highest launch success rate? FT.</a:t>
            </a:r>
          </a:p>
          <a:p>
            <a:r>
              <a:rPr lang="en-US" sz="1400" dirty="0" err="1"/>
              <a:t>Github</a:t>
            </a:r>
            <a:r>
              <a:rPr lang="en-US" sz="1400" dirty="0"/>
              <a:t>: https://github.com/sombir1/Final-Project/blob/main/spacex_dash_app.py</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Predictive Analysis (Classification)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929384"/>
            <a:ext cx="10515600" cy="4251960"/>
          </a:xfrm>
          <a:prstGeom prst="rect">
            <a:avLst/>
          </a:prstGeom>
        </p:spPr>
        <p:txBody>
          <a:bodyPr vert="horz" lIns="91440" tIns="45720" rIns="91440" bIns="45720" rtlCol="0">
            <a:normAutofit/>
          </a:bodyPr>
          <a:lstStyle/>
          <a:p>
            <a:r>
              <a:rPr lang="en-US" sz="2200" b="0" i="0" dirty="0">
                <a:effectLst/>
                <a:highlight>
                  <a:srgbClr val="FFFFFF"/>
                </a:highlight>
              </a:rPr>
              <a:t>When comparing the results of all four models side by side, it's evident that they all achieve the same accuracy score and confusion matrix when tested on the test set. Therefore, their </a:t>
            </a:r>
            <a:r>
              <a:rPr lang="en-US" sz="2200" b="0" i="0" dirty="0" err="1">
                <a:effectLst/>
                <a:highlight>
                  <a:srgbClr val="FFFFFF"/>
                </a:highlight>
              </a:rPr>
              <a:t>GridSearchCV</a:t>
            </a:r>
            <a:r>
              <a:rPr lang="en-US" sz="2200" b="0" i="0" dirty="0">
                <a:effectLst/>
                <a:highlight>
                  <a:srgbClr val="FFFFFF"/>
                </a:highlight>
              </a:rPr>
              <a:t> best scores are used to rank them. Based on the </a:t>
            </a:r>
            <a:r>
              <a:rPr lang="en-US" sz="2200" b="0" i="0" dirty="0" err="1">
                <a:effectLst/>
                <a:highlight>
                  <a:srgbClr val="FFFFFF"/>
                </a:highlight>
              </a:rPr>
              <a:t>GridSearchCV</a:t>
            </a:r>
            <a:r>
              <a:rPr lang="en-US" sz="2200" b="0" i="0" dirty="0">
                <a:effectLst/>
                <a:highlight>
                  <a:srgbClr val="FFFFFF"/>
                </a:highlight>
              </a:rPr>
              <a:t> best scores, the models are ranked as follows, with the best model listed first and the worst model listed last:</a:t>
            </a:r>
          </a:p>
          <a:p>
            <a:r>
              <a:rPr lang="en-US" sz="2200" b="0" i="0" dirty="0">
                <a:effectLst/>
                <a:highlight>
                  <a:srgbClr val="FFFFFF"/>
                </a:highlight>
              </a:rPr>
              <a:t>Decision Tree (</a:t>
            </a:r>
            <a:r>
              <a:rPr lang="en-US" sz="2200" b="0" i="0" dirty="0" err="1">
                <a:effectLst/>
                <a:highlight>
                  <a:srgbClr val="FFFFFF"/>
                </a:highlight>
              </a:rPr>
              <a:t>GridSearchCV</a:t>
            </a:r>
            <a:r>
              <a:rPr lang="en-US" sz="2200" b="0" i="0" dirty="0">
                <a:effectLst/>
                <a:highlight>
                  <a:srgbClr val="FFFFFF"/>
                </a:highlight>
              </a:rPr>
              <a:t> best score: 0.8892857142857142)</a:t>
            </a:r>
          </a:p>
          <a:p>
            <a:r>
              <a:rPr lang="en-US" sz="2200" b="0" i="0" dirty="0">
                <a:effectLst/>
                <a:highlight>
                  <a:srgbClr val="FFFFFF"/>
                </a:highlight>
              </a:rPr>
              <a:t>K Nearest Neighbors, KNN (</a:t>
            </a:r>
            <a:r>
              <a:rPr lang="en-US" sz="2200" b="0" i="0" dirty="0" err="1">
                <a:effectLst/>
                <a:highlight>
                  <a:srgbClr val="FFFFFF"/>
                </a:highlight>
              </a:rPr>
              <a:t>GridSearchCV</a:t>
            </a:r>
            <a:r>
              <a:rPr lang="en-US" sz="2200" b="0" i="0" dirty="0">
                <a:effectLst/>
                <a:highlight>
                  <a:srgbClr val="FFFFFF"/>
                </a:highlight>
              </a:rPr>
              <a:t> best score: 0.8482142857142858)</a:t>
            </a:r>
          </a:p>
          <a:p>
            <a:r>
              <a:rPr lang="en-US" sz="2200" b="0" i="0" dirty="0">
                <a:effectLst/>
                <a:highlight>
                  <a:srgbClr val="FFFFFF"/>
                </a:highlight>
              </a:rPr>
              <a:t>Support Vector Machine, SVM (</a:t>
            </a:r>
            <a:r>
              <a:rPr lang="en-US" sz="2200" b="0" i="0" dirty="0" err="1">
                <a:effectLst/>
                <a:highlight>
                  <a:srgbClr val="FFFFFF"/>
                </a:highlight>
              </a:rPr>
              <a:t>GridSearchCV</a:t>
            </a:r>
            <a:r>
              <a:rPr lang="en-US" sz="2200" b="0" i="0" dirty="0">
                <a:effectLst/>
                <a:highlight>
                  <a:srgbClr val="FFFFFF"/>
                </a:highlight>
              </a:rPr>
              <a:t> best score: 0.8482142857142856)</a:t>
            </a:r>
          </a:p>
          <a:p>
            <a:r>
              <a:rPr lang="en-US" sz="2200" b="0" i="0" dirty="0">
                <a:effectLst/>
                <a:highlight>
                  <a:srgbClr val="FFFFFF"/>
                </a:highlight>
              </a:rPr>
              <a:t>Logistic Regression (</a:t>
            </a:r>
            <a:r>
              <a:rPr lang="en-US" sz="2200" b="0" i="0" dirty="0" err="1">
                <a:effectLst/>
                <a:highlight>
                  <a:srgbClr val="FFFFFF"/>
                </a:highlight>
              </a:rPr>
              <a:t>GridSearchCV</a:t>
            </a:r>
            <a:r>
              <a:rPr lang="en-US" sz="2200" b="0" i="0" dirty="0">
                <a:effectLst/>
                <a:highlight>
                  <a:srgbClr val="FFFFFF"/>
                </a:highlight>
              </a:rPr>
              <a:t> best score: 0.8464285714285713)</a:t>
            </a:r>
          </a:p>
          <a:p>
            <a:pPr marL="0"/>
            <a:r>
              <a:rPr lang="en-US" sz="2200" dirty="0" err="1"/>
              <a:t>GitHub:https</a:t>
            </a:r>
            <a:r>
              <a:rPr lang="en-US" sz="2200" dirty="0"/>
              <a:t>://github.com/sombir1/Final-Project/blob/main/SpaceX_Machine%20Learning%20Prediction_Part_5.ipynb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12648" y="365125"/>
            <a:ext cx="5295015" cy="20638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Results</a:t>
            </a:r>
          </a:p>
        </p:txBody>
      </p:sp>
      <p:sp>
        <p:nvSpPr>
          <p:cNvPr id="21"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12648" y="2908005"/>
            <a:ext cx="5295015" cy="3268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Exploratory data analysis results</a:t>
            </a:r>
          </a:p>
          <a:p>
            <a:pPr>
              <a:spcBef>
                <a:spcPts val="1400"/>
              </a:spcBef>
              <a:buFont typeface="Arial" panose="020B0604020202020204" pitchFamily="34" charset="0"/>
              <a:buChar char="•"/>
            </a:pPr>
            <a:r>
              <a:rPr lang="en-US" sz="2200">
                <a:solidFill>
                  <a:schemeClr val="tx1"/>
                </a:solidFill>
                <a:latin typeface="+mn-lt"/>
              </a:rPr>
              <a:t>Interactive analytics demo in screenshots</a:t>
            </a:r>
          </a:p>
          <a:p>
            <a:pPr>
              <a:spcBef>
                <a:spcPts val="1400"/>
              </a:spcBef>
              <a:buFont typeface="Arial" panose="020B0604020202020204" pitchFamily="34" charset="0"/>
              <a:buChar char="•"/>
            </a:pPr>
            <a:r>
              <a:rPr lang="en-US" sz="2200">
                <a:solidFill>
                  <a:schemeClr val="tx1"/>
                </a:solidFill>
                <a:latin typeface="+mn-lt"/>
              </a:rPr>
              <a:t>Predictive analysis results</a:t>
            </a:r>
          </a:p>
          <a:p>
            <a:pPr lvl="1">
              <a:buFont typeface="Arial" panose="020B0604020202020204" pitchFamily="34" charset="0"/>
              <a:buChar char="•"/>
            </a:pPr>
            <a:endParaRPr lang="en-US" sz="2200">
              <a:solidFill>
                <a:schemeClr val="tx1"/>
              </a:solidFill>
              <a:latin typeface="+mn-lt"/>
            </a:endParaRPr>
          </a:p>
          <a:p>
            <a:pPr marL="457200" lvl="1">
              <a:buFont typeface="Arial" panose="020B0604020202020204" pitchFamily="34" charset="0"/>
              <a:buChar char="•"/>
            </a:pPr>
            <a:endParaRPr lang="en-US" sz="2200">
              <a:solidFill>
                <a:schemeClr val="tx1"/>
              </a:solidFill>
              <a:latin typeface="+mn-lt"/>
            </a:endParaRPr>
          </a:p>
        </p:txBody>
      </p:sp>
      <p:pic>
        <p:nvPicPr>
          <p:cNvPr id="3" name="Picture 2" descr="A screen shot of a computer&#10;&#10;Description automatically generated">
            <a:extLst>
              <a:ext uri="{FF2B5EF4-FFF2-40B4-BE49-F238E27FC236}">
                <a16:creationId xmlns:a16="http://schemas.microsoft.com/office/drawing/2014/main" id="{DF7AA241-EDAC-25D2-F1D5-A0EE87C2D37E}"/>
              </a:ext>
            </a:extLst>
          </p:cNvPr>
          <p:cNvPicPr>
            <a:picLocks noChangeAspect="1"/>
          </p:cNvPicPr>
          <p:nvPr/>
        </p:nvPicPr>
        <p:blipFill>
          <a:blip r:embed="rId3"/>
          <a:stretch>
            <a:fillRect/>
          </a:stretch>
        </p:blipFill>
        <p:spPr>
          <a:xfrm>
            <a:off x="6396397" y="437906"/>
            <a:ext cx="2603605" cy="2733443"/>
          </a:xfrm>
          <a:prstGeom prst="rect">
            <a:avLst/>
          </a:prstGeom>
        </p:spPr>
      </p:pic>
      <p:pic>
        <p:nvPicPr>
          <p:cNvPr id="6" name="Picture 5" descr="A graph with blue lines and text&#10;&#10;Description automatically generated">
            <a:extLst>
              <a:ext uri="{FF2B5EF4-FFF2-40B4-BE49-F238E27FC236}">
                <a16:creationId xmlns:a16="http://schemas.microsoft.com/office/drawing/2014/main" id="{37C3D32A-C812-C98F-30AE-8E647EACE340}"/>
              </a:ext>
            </a:extLst>
          </p:cNvPr>
          <p:cNvPicPr>
            <a:picLocks noChangeAspect="1"/>
          </p:cNvPicPr>
          <p:nvPr/>
        </p:nvPicPr>
        <p:blipFill>
          <a:blip r:embed="rId4"/>
          <a:stretch>
            <a:fillRect/>
          </a:stretch>
        </p:blipFill>
        <p:spPr>
          <a:xfrm>
            <a:off x="9224328" y="571170"/>
            <a:ext cx="2603605" cy="2466915"/>
          </a:xfrm>
          <a:prstGeom prst="rect">
            <a:avLst/>
          </a:prstGeom>
        </p:spPr>
      </p:pic>
      <p:pic>
        <p:nvPicPr>
          <p:cNvPr id="14" name="Picture 13" descr="A graph on a white background">
            <a:extLst>
              <a:ext uri="{FF2B5EF4-FFF2-40B4-BE49-F238E27FC236}">
                <a16:creationId xmlns:a16="http://schemas.microsoft.com/office/drawing/2014/main" id="{06A5CE8E-1E6E-7A4C-B073-64FE12013A38}"/>
              </a:ext>
            </a:extLst>
          </p:cNvPr>
          <p:cNvPicPr>
            <a:picLocks noChangeAspect="1"/>
          </p:cNvPicPr>
          <p:nvPr/>
        </p:nvPicPr>
        <p:blipFill>
          <a:blip r:embed="rId5"/>
          <a:stretch>
            <a:fillRect/>
          </a:stretch>
        </p:blipFill>
        <p:spPr>
          <a:xfrm>
            <a:off x="6396397" y="3572725"/>
            <a:ext cx="5431536" cy="2457770"/>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800994"/>
            <a:ext cx="3687491" cy="20568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41546" y="751555"/>
            <a:ext cx="5946040" cy="2106334"/>
          </a:xfrm>
          <a:prstGeom prst="rect">
            <a:avLst/>
          </a:prstGeom>
        </p:spPr>
        <p:txBody>
          <a:bodyPr vert="horz" lIns="91440" tIns="45720" rIns="91440" bIns="45720" rtlCol="0" anchor="t">
            <a:normAutofit/>
          </a:bodyPr>
          <a:lstStyle/>
          <a:p>
            <a:r>
              <a:rPr lang="en-US" sz="2000" b="0" i="0" dirty="0">
                <a:effectLst/>
                <a:highlight>
                  <a:srgbClr val="FFFFFF"/>
                </a:highlight>
              </a:rPr>
              <a:t>The success rates (Class=1) demonstrate an increase as the number of flights increases.</a:t>
            </a:r>
          </a:p>
          <a:p>
            <a:r>
              <a:rPr lang="en-US" sz="2000" b="0" i="0" dirty="0">
                <a:effectLst/>
                <a:highlight>
                  <a:srgbClr val="FFFFFF"/>
                </a:highlight>
              </a:rPr>
              <a:t>Specifically, for launch site 'KSC LC 39A', it typically requires approximately 25 launches before achieving the first successful launch.</a:t>
            </a:r>
          </a:p>
          <a:p>
            <a:pPr marL="0">
              <a:spcBef>
                <a:spcPts val="1400"/>
              </a:spcBef>
            </a:pPr>
            <a:endParaRPr lang="en-US" sz="2000" dirty="0"/>
          </a:p>
        </p:txBody>
      </p:sp>
      <p:pic>
        <p:nvPicPr>
          <p:cNvPr id="6" name="Picture 5">
            <a:extLst>
              <a:ext uri="{FF2B5EF4-FFF2-40B4-BE49-F238E27FC236}">
                <a16:creationId xmlns:a16="http://schemas.microsoft.com/office/drawing/2014/main" id="{D731B44A-6B5F-7103-9EC6-59A7CF29D7BE}"/>
              </a:ext>
            </a:extLst>
          </p:cNvPr>
          <p:cNvPicPr>
            <a:picLocks noChangeAspect="1"/>
          </p:cNvPicPr>
          <p:nvPr/>
        </p:nvPicPr>
        <p:blipFill>
          <a:blip r:embed="rId2"/>
          <a:stretch>
            <a:fillRect/>
          </a:stretch>
        </p:blipFill>
        <p:spPr>
          <a:xfrm>
            <a:off x="904410" y="3128931"/>
            <a:ext cx="10383176" cy="303708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grpSp>
        <p:nvGrpSpPr>
          <p:cNvPr id="11" name="Group 10">
            <a:extLst>
              <a:ext uri="{FF2B5EF4-FFF2-40B4-BE49-F238E27FC236}">
                <a16:creationId xmlns:a16="http://schemas.microsoft.com/office/drawing/2014/main" id="{E4A41B9E-A0C8-F78B-E5B6-A0D02D881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F27C9029-9BF9-D125-90D6-AB03931B0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F84619-412D-A0C9-3DC9-47C3A42B9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246824" y="643467"/>
            <a:ext cx="4772975"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46824" y="2623381"/>
            <a:ext cx="4772974" cy="3553581"/>
          </a:xfrm>
          <a:prstGeom prst="rect">
            <a:avLst/>
          </a:prstGeom>
        </p:spPr>
        <p:txBody>
          <a:bodyPr vert="horz" lIns="91440" tIns="45720" rIns="91440" bIns="45720" rtlCol="0">
            <a:normAutofit/>
          </a:bodyPr>
          <a:lstStyle/>
          <a:p>
            <a:r>
              <a:rPr lang="en-US" sz="2000" b="0" i="0" dirty="0">
                <a:effectLst/>
                <a:highlight>
                  <a:srgbClr val="FFFFFF"/>
                </a:highlight>
              </a:rPr>
              <a:t>At launch site 'VAFB SLC 4E', no rockets are launched for payloads greater than 10,000 kg.</a:t>
            </a:r>
          </a:p>
          <a:p>
            <a:r>
              <a:rPr lang="en-US" sz="2000" b="0" i="0" dirty="0">
                <a:effectLst/>
                <a:highlight>
                  <a:srgbClr val="FFFFFF"/>
                </a:highlight>
              </a:rPr>
              <a:t>The percentage of successful launches (Class=1) at launch site 'VAFB SLC 4E' tends to increase as the payload mass increases.</a:t>
            </a:r>
          </a:p>
          <a:p>
            <a:r>
              <a:rPr lang="en-US" sz="2000" b="0" i="0" dirty="0">
                <a:effectLst/>
                <a:highlight>
                  <a:srgbClr val="FFFFFF"/>
                </a:highlight>
              </a:rPr>
              <a:t>There is no discernible correlation or pattern observed between launch site and payload mass.</a:t>
            </a:r>
          </a:p>
        </p:txBody>
      </p:sp>
      <p:pic>
        <p:nvPicPr>
          <p:cNvPr id="6" name="Picture 5">
            <a:extLst>
              <a:ext uri="{FF2B5EF4-FFF2-40B4-BE49-F238E27FC236}">
                <a16:creationId xmlns:a16="http://schemas.microsoft.com/office/drawing/2014/main" id="{1F52F6BD-F934-7D8A-05FC-8B7BAC896F48}"/>
              </a:ext>
            </a:extLst>
          </p:cNvPr>
          <p:cNvPicPr>
            <a:picLocks noChangeAspect="1"/>
          </p:cNvPicPr>
          <p:nvPr/>
        </p:nvPicPr>
        <p:blipFill>
          <a:blip r:embed="rId2"/>
          <a:stretch>
            <a:fillRect/>
          </a:stretch>
        </p:blipFill>
        <p:spPr>
          <a:xfrm>
            <a:off x="6843253" y="643468"/>
            <a:ext cx="4705280" cy="2577556"/>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F096E5F7-AD93-1B11-D9F0-F9DA4D96C114}"/>
              </a:ext>
            </a:extLst>
          </p:cNvPr>
          <p:cNvPicPr>
            <a:picLocks noChangeAspect="1"/>
          </p:cNvPicPr>
          <p:nvPr/>
        </p:nvPicPr>
        <p:blipFill>
          <a:blip r:embed="rId3"/>
          <a:stretch>
            <a:fillRect/>
          </a:stretch>
        </p:blipFill>
        <p:spPr>
          <a:xfrm>
            <a:off x="6843253" y="3657600"/>
            <a:ext cx="4449190" cy="258551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650AF54D-7B57-B93C-5018-AB92421AA267}"/>
              </a:ext>
            </a:extLst>
          </p:cNvPr>
          <p:cNvGraphicFramePr/>
          <p:nvPr>
            <p:extLst>
              <p:ext uri="{D42A27DB-BD31-4B8C-83A1-F6EECF244321}">
                <p14:modId xmlns:p14="http://schemas.microsoft.com/office/powerpoint/2010/main" val="140277193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876693" y="741391"/>
            <a:ext cx="4597747"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sp>
        <p:nvSpPr>
          <p:cNvPr id="8" name="Rectangle 2">
            <a:extLst>
              <a:ext uri="{FF2B5EF4-FFF2-40B4-BE49-F238E27FC236}">
                <a16:creationId xmlns:a16="http://schemas.microsoft.com/office/drawing/2014/main" id="{19E09CCA-A601-78E0-CF72-FA4A08D0E426}"/>
              </a:ext>
            </a:extLst>
          </p:cNvPr>
          <p:cNvSpPr>
            <a:spLocks noGrp="1" noChangeArrowheads="1"/>
          </p:cNvSpPr>
          <p:nvPr>
            <p:ph type="body" sz="half" idx="4294967295"/>
          </p:nvPr>
        </p:nvSpPr>
        <p:spPr bwMode="auto">
          <a:xfrm>
            <a:off x="876693" y="2533476"/>
            <a:ext cx="4597746" cy="344783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fontAlgn="base">
              <a:spcBef>
                <a:spcPct val="0"/>
              </a:spcBef>
              <a:spcAft>
                <a:spcPts val="600"/>
              </a:spcAft>
              <a:buClrTx/>
              <a:buSzTx/>
              <a:tabLst/>
            </a:pPr>
            <a:endParaRPr kumimoji="0" lang="en-US" altLang="en-US" sz="2000" b="0" i="0" u="none" strike="noStrike" cap="none" normalizeH="0" baseline="0">
              <a:ln>
                <a:noFill/>
              </a:ln>
              <a:effectLst/>
            </a:endParaRPr>
          </a:p>
          <a:p>
            <a:pPr marL="0" marR="0" lvl="0" fontAlgn="base">
              <a:spcBef>
                <a:spcPct val="0"/>
              </a:spcBef>
              <a:spcAft>
                <a:spcPts val="600"/>
              </a:spcAft>
              <a:buClrTx/>
              <a:buSzTx/>
              <a:tabLst/>
            </a:pPr>
            <a:br>
              <a:rPr kumimoji="0" lang="en-US" altLang="en-US" sz="2000" b="0" i="0" u="none" strike="noStrike" cap="none" normalizeH="0" baseline="0">
                <a:ln>
                  <a:noFill/>
                </a:ln>
                <a:effectLst/>
              </a:rPr>
            </a:br>
            <a:r>
              <a:rPr kumimoji="0" lang="en-US" altLang="en-US" sz="2000" b="0" i="0" u="none" strike="noStrike" cap="none" normalizeH="0" baseline="0">
                <a:ln>
                  <a:noFill/>
                </a:ln>
                <a:effectLst/>
              </a:rPr>
              <a:t>Orbits ES-LI, GEO, HEO, and SSO exhibit the highest success rates.</a:t>
            </a:r>
          </a:p>
          <a:p>
            <a:pPr marL="0" marR="0" lvl="0" fontAlgn="base">
              <a:spcBef>
                <a:spcPct val="0"/>
              </a:spcBef>
              <a:spcAft>
                <a:spcPts val="600"/>
              </a:spcAft>
              <a:buClrTx/>
              <a:buSzTx/>
              <a:tabLst/>
            </a:pPr>
            <a:r>
              <a:rPr kumimoji="0" lang="en-US" altLang="en-US" sz="2000" b="0" i="0" u="none" strike="noStrike" cap="none" normalizeH="0" baseline="0">
                <a:ln>
                  <a:noFill/>
                </a:ln>
                <a:effectLst/>
              </a:rPr>
              <a:t>Conversely, the GTO orbit demonstrates the lowest success rate. </a:t>
            </a:r>
          </a:p>
        </p:txBody>
      </p:sp>
      <p:pic>
        <p:nvPicPr>
          <p:cNvPr id="6" name="Picture 5" descr="A graph of different colored bars&#10;&#10;Description automatically generated">
            <a:extLst>
              <a:ext uri="{FF2B5EF4-FFF2-40B4-BE49-F238E27FC236}">
                <a16:creationId xmlns:a16="http://schemas.microsoft.com/office/drawing/2014/main" id="{7597074A-5460-233D-9348-9CF7C7DC8437}"/>
              </a:ext>
            </a:extLst>
          </p:cNvPr>
          <p:cNvPicPr>
            <a:picLocks noChangeAspect="1"/>
          </p:cNvPicPr>
          <p:nvPr/>
        </p:nvPicPr>
        <p:blipFill>
          <a:blip r:embed="rId2"/>
          <a:stretch>
            <a:fillRect/>
          </a:stretch>
        </p:blipFill>
        <p:spPr>
          <a:xfrm>
            <a:off x="6096001" y="991232"/>
            <a:ext cx="5319062" cy="480045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grpSp>
        <p:nvGrpSpPr>
          <p:cNvPr id="16" name="Group 15">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pic>
        <p:nvPicPr>
          <p:cNvPr id="6" name="Picture 5" descr="A screen shot of a computer&#10;&#10;Description automatically generated">
            <a:extLst>
              <a:ext uri="{FF2B5EF4-FFF2-40B4-BE49-F238E27FC236}">
                <a16:creationId xmlns:a16="http://schemas.microsoft.com/office/drawing/2014/main" id="{0C0D6349-12D6-8B5C-31EF-1596E79859A5}"/>
              </a:ext>
            </a:extLst>
          </p:cNvPr>
          <p:cNvPicPr>
            <a:picLocks noChangeAspect="1"/>
          </p:cNvPicPr>
          <p:nvPr/>
        </p:nvPicPr>
        <p:blipFill>
          <a:blip r:embed="rId2"/>
          <a:stretch>
            <a:fillRect/>
          </a:stretch>
        </p:blipFill>
        <p:spPr>
          <a:xfrm>
            <a:off x="787114" y="1805478"/>
            <a:ext cx="6449549" cy="317640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10285" y="2533476"/>
            <a:ext cx="3443514" cy="3447832"/>
          </a:xfrm>
          <a:prstGeom prst="rect">
            <a:avLst/>
          </a:prstGeom>
        </p:spPr>
        <p:txBody>
          <a:bodyPr vert="horz" lIns="91440" tIns="45720" rIns="91440" bIns="45720" rtlCol="0" anchor="t">
            <a:normAutofit/>
          </a:bodyPr>
          <a:lstStyle/>
          <a:p>
            <a:r>
              <a:rPr lang="en-US" sz="1700" b="0" i="0" dirty="0">
                <a:effectLst/>
                <a:highlight>
                  <a:srgbClr val="FFFFFF"/>
                </a:highlight>
              </a:rPr>
              <a:t>In orbit VLEO, the first successful landing (class=1) typically doesn't occur until after 60 flights.</a:t>
            </a:r>
          </a:p>
          <a:p>
            <a:r>
              <a:rPr lang="en-US" sz="1700" b="0" i="0" dirty="0">
                <a:effectLst/>
                <a:highlight>
                  <a:srgbClr val="FFFFFF"/>
                </a:highlight>
              </a:rPr>
              <a:t>Across most orbits (LEO, ISS, PO, SSO, MEO, VLEO), successful landing rates generally increase with flight numbers.</a:t>
            </a:r>
          </a:p>
          <a:p>
            <a:r>
              <a:rPr lang="en-US" sz="1700" b="0" i="0" dirty="0">
                <a:effectLst/>
                <a:highlight>
                  <a:srgbClr val="FFFFFF"/>
                </a:highlight>
              </a:rPr>
              <a:t>However, there appears to be no discernible relationship between flight number and orbit for GTO.</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grpSp>
        <p:nvGrpSpPr>
          <p:cNvPr id="18" name="Group 17">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9" name="Rectangle 18">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pic>
        <p:nvPicPr>
          <p:cNvPr id="6" name="Picture 5">
            <a:extLst>
              <a:ext uri="{FF2B5EF4-FFF2-40B4-BE49-F238E27FC236}">
                <a16:creationId xmlns:a16="http://schemas.microsoft.com/office/drawing/2014/main" id="{61687002-6CF4-C234-A20A-00F6EA2E12EC}"/>
              </a:ext>
            </a:extLst>
          </p:cNvPr>
          <p:cNvPicPr>
            <a:picLocks noChangeAspect="1"/>
          </p:cNvPicPr>
          <p:nvPr/>
        </p:nvPicPr>
        <p:blipFill>
          <a:blip r:embed="rId2"/>
          <a:stretch>
            <a:fillRect/>
          </a:stretch>
        </p:blipFill>
        <p:spPr>
          <a:xfrm>
            <a:off x="787114" y="1692610"/>
            <a:ext cx="6449549" cy="3402137"/>
          </a:xfrm>
          <a:prstGeom prst="rect">
            <a:avLst/>
          </a:prstGeom>
        </p:spPr>
      </p:pic>
      <p:sp>
        <p:nvSpPr>
          <p:cNvPr id="7" name="Rectangle 1">
            <a:extLst>
              <a:ext uri="{FF2B5EF4-FFF2-40B4-BE49-F238E27FC236}">
                <a16:creationId xmlns:a16="http://schemas.microsoft.com/office/drawing/2014/main" id="{6CCDB4B8-ADC0-2F07-1D8B-C51E61BC4238}"/>
              </a:ext>
            </a:extLst>
          </p:cNvPr>
          <p:cNvSpPr>
            <a:spLocks noGrp="1" noChangeArrowheads="1"/>
          </p:cNvSpPr>
          <p:nvPr>
            <p:ph type="body" sz="half" idx="4294967295"/>
          </p:nvPr>
        </p:nvSpPr>
        <p:spPr bwMode="auto">
          <a:xfrm>
            <a:off x="7910285" y="2533476"/>
            <a:ext cx="3443514" cy="344783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fontAlgn="base">
              <a:spcBef>
                <a:spcPct val="0"/>
              </a:spcBef>
              <a:spcAft>
                <a:spcPts val="600"/>
              </a:spcAft>
              <a:buClrTx/>
              <a:buSzTx/>
              <a:tabLst/>
            </a:pPr>
            <a:endParaRPr kumimoji="0" lang="en-US" altLang="en-US" sz="2000" b="0" i="0" u="none" strike="noStrike" cap="none" normalizeH="0" baseline="0">
              <a:ln>
                <a:noFill/>
              </a:ln>
              <a:effectLst/>
            </a:endParaRPr>
          </a:p>
          <a:p>
            <a:pPr marL="0" marR="0" lvl="0" fontAlgn="base">
              <a:spcBef>
                <a:spcPct val="0"/>
              </a:spcBef>
              <a:spcAft>
                <a:spcPts val="600"/>
              </a:spcAft>
              <a:buClrTx/>
              <a:buSzTx/>
              <a:tabLst/>
            </a:pPr>
            <a:br>
              <a:rPr kumimoji="0" lang="en-US" altLang="en-US" sz="2000" b="0" i="0" u="none" strike="noStrike" cap="none" normalizeH="0" baseline="0">
                <a:ln>
                  <a:noFill/>
                </a:ln>
                <a:effectLst/>
              </a:rPr>
            </a:br>
            <a:r>
              <a:rPr kumimoji="0" lang="en-US" altLang="en-US" sz="2000" b="0" i="0" u="none" strike="noStrike" cap="none" normalizeH="0" baseline="0">
                <a:ln>
                  <a:noFill/>
                </a:ln>
                <a:effectLst/>
              </a:rPr>
              <a:t>Successful landing rates (Class=1) show an apparent increase with payload for orbits LEO, ISS, PO, and SSO.</a:t>
            </a:r>
          </a:p>
          <a:p>
            <a:pPr marL="0" marR="0" lvl="0" fontAlgn="base">
              <a:spcBef>
                <a:spcPct val="0"/>
              </a:spcBef>
              <a:spcAft>
                <a:spcPts val="600"/>
              </a:spcAft>
              <a:buClrTx/>
              <a:buSzTx/>
              <a:tabLst/>
            </a:pPr>
            <a:r>
              <a:rPr kumimoji="0" lang="en-US" altLang="en-US" sz="2000" b="0" i="0" u="none" strike="noStrike" cap="none" normalizeH="0" baseline="0">
                <a:ln>
                  <a:noFill/>
                </a:ln>
                <a:effectLst/>
              </a:rPr>
              <a:t>Conversely, for the GEO orbit, there is no clear pattern observed between payload and orbit for either successful or unsuccessful landings.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grpSp>
        <p:nvGrpSpPr>
          <p:cNvPr id="12" name="Group 1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Success Yearly Trend</a:t>
            </a:r>
          </a:p>
        </p:txBody>
      </p:sp>
      <p:pic>
        <p:nvPicPr>
          <p:cNvPr id="6" name="Picture 5" descr="A graph with blue lines and text&#10;&#10;Description automatically generated">
            <a:extLst>
              <a:ext uri="{FF2B5EF4-FFF2-40B4-BE49-F238E27FC236}">
                <a16:creationId xmlns:a16="http://schemas.microsoft.com/office/drawing/2014/main" id="{FEC9CCB4-BE44-3503-CAA3-2C1ED392D00C}"/>
              </a:ext>
            </a:extLst>
          </p:cNvPr>
          <p:cNvPicPr>
            <a:picLocks noChangeAspect="1"/>
          </p:cNvPicPr>
          <p:nvPr/>
        </p:nvPicPr>
        <p:blipFill>
          <a:blip r:embed="rId2"/>
          <a:stretch>
            <a:fillRect/>
          </a:stretch>
        </p:blipFill>
        <p:spPr>
          <a:xfrm>
            <a:off x="1280467" y="805657"/>
            <a:ext cx="5462843" cy="517604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10285" y="2533476"/>
            <a:ext cx="3443514" cy="3447832"/>
          </a:xfrm>
          <a:prstGeom prst="rect">
            <a:avLst/>
          </a:prstGeom>
        </p:spPr>
        <p:txBody>
          <a:bodyPr vert="horz" lIns="91440" tIns="45720" rIns="91440" bIns="45720" rtlCol="0" anchor="t">
            <a:normAutofit/>
          </a:bodyPr>
          <a:lstStyle/>
          <a:p>
            <a:r>
              <a:rPr lang="en-US" sz="1700" b="0" i="0" dirty="0">
                <a:effectLst/>
                <a:highlight>
                  <a:srgbClr val="FFFFFF"/>
                </a:highlight>
              </a:rPr>
              <a:t>The success rate (Class=1) witnessed a significant increase of approximately 80% between 2013 and 2020.</a:t>
            </a:r>
          </a:p>
          <a:p>
            <a:r>
              <a:rPr lang="en-US" sz="1700" b="0" i="0" dirty="0">
                <a:effectLst/>
                <a:highlight>
                  <a:srgbClr val="FFFFFF"/>
                </a:highlight>
              </a:rPr>
              <a:t>Success rates remained stable between 2010 and 2013 and between 2014 and 2015.</a:t>
            </a:r>
          </a:p>
          <a:p>
            <a:r>
              <a:rPr lang="en-US" sz="1700" b="0" i="0" dirty="0">
                <a:effectLst/>
                <a:highlight>
                  <a:srgbClr val="FFFFFF"/>
                </a:highlight>
              </a:rPr>
              <a:t>However, there was a decrease in success rates between 2017 and 2018, as well as between 2019 and 2020.</a:t>
            </a:r>
          </a:p>
          <a:p>
            <a:pPr>
              <a:spcBef>
                <a:spcPts val="1400"/>
              </a:spcBef>
            </a:pPr>
            <a:endParaRPr lang="en-US" sz="17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grpSp>
        <p:nvGrpSpPr>
          <p:cNvPr id="11" name="Group 10">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All Launch Site Names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marL="0" indent="0">
              <a:buNone/>
            </a:pPr>
            <a:r>
              <a:rPr lang="en-US" sz="2200" b="0" i="0" dirty="0">
                <a:effectLst/>
                <a:highlight>
                  <a:srgbClr val="FFFFFF"/>
                </a:highlight>
              </a:rPr>
              <a:t>Description:</a:t>
            </a:r>
          </a:p>
          <a:p>
            <a:r>
              <a:rPr lang="en-US" sz="2200" b="0" i="0" dirty="0">
                <a:effectLst/>
                <a:highlight>
                  <a:srgbClr val="FFFFFF"/>
                </a:highlight>
              </a:rPr>
              <a:t>Utilizing the 'distinct' function retrieves only unique values from the queries column, specifically </a:t>
            </a:r>
            <a:r>
              <a:rPr lang="en-US" sz="2200" b="0" i="0" dirty="0" err="1">
                <a:effectLst/>
                <a:highlight>
                  <a:srgbClr val="FFFFFF"/>
                </a:highlight>
              </a:rPr>
              <a:t>Launch_Site</a:t>
            </a:r>
            <a:r>
              <a:rPr lang="en-US" sz="2200" b="0" i="0" dirty="0">
                <a:effectLst/>
                <a:highlight>
                  <a:srgbClr val="FFFFFF"/>
                </a:highlight>
              </a:rPr>
              <a:t>.</a:t>
            </a:r>
          </a:p>
          <a:p>
            <a:r>
              <a:rPr lang="en-US" sz="2200" b="0" i="0" dirty="0">
                <a:effectLst/>
                <a:highlight>
                  <a:srgbClr val="FFFFFF"/>
                </a:highlight>
              </a:rPr>
              <a:t>Analysis reveals a total of 4 unique launch sites.</a:t>
            </a:r>
          </a:p>
        </p:txBody>
      </p:sp>
      <p:pic>
        <p:nvPicPr>
          <p:cNvPr id="6" name="Picture 5" descr="A screenshot of a web page&#10;&#10;Description automatically generated">
            <a:extLst>
              <a:ext uri="{FF2B5EF4-FFF2-40B4-BE49-F238E27FC236}">
                <a16:creationId xmlns:a16="http://schemas.microsoft.com/office/drawing/2014/main" id="{DB23E407-57B6-4033-5C6D-D5DB8A6DCE09}"/>
              </a:ext>
            </a:extLst>
          </p:cNvPr>
          <p:cNvPicPr>
            <a:picLocks noChangeAspect="1"/>
          </p:cNvPicPr>
          <p:nvPr/>
        </p:nvPicPr>
        <p:blipFill>
          <a:blip r:embed="rId2"/>
          <a:stretch>
            <a:fillRect/>
          </a:stretch>
        </p:blipFill>
        <p:spPr>
          <a:xfrm>
            <a:off x="4654296" y="973934"/>
            <a:ext cx="6903720" cy="491013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r>
              <a:rPr lang="en-US" sz="1700" b="0" i="0" dirty="0">
                <a:effectLst/>
                <a:highlight>
                  <a:srgbClr val="FFFFFF"/>
                </a:highlight>
              </a:rPr>
              <a:t>Description:</a:t>
            </a:r>
          </a:p>
          <a:p>
            <a:r>
              <a:rPr lang="en-US" sz="1700" b="0" i="0" dirty="0">
                <a:effectLst/>
                <a:highlight>
                  <a:srgbClr val="FFFFFF"/>
                </a:highlight>
              </a:rPr>
              <a:t>Employing the keyword 'Like' with the format 'CCA%' retrieves records where the '</a:t>
            </a:r>
            <a:r>
              <a:rPr lang="en-US" sz="1700" b="0" i="0" dirty="0" err="1">
                <a:effectLst/>
                <a:highlight>
                  <a:srgbClr val="FFFFFF"/>
                </a:highlight>
              </a:rPr>
              <a:t>Launch_Site</a:t>
            </a:r>
            <a:r>
              <a:rPr lang="en-US" sz="1700" b="0" i="0" dirty="0">
                <a:effectLst/>
                <a:highlight>
                  <a:srgbClr val="FFFFFF"/>
                </a:highlight>
              </a:rPr>
              <a:t>' column commences with "CCA".</a:t>
            </a:r>
          </a:p>
          <a:p>
            <a:r>
              <a:rPr lang="en-US" sz="1700" b="0" i="0" dirty="0">
                <a:effectLst/>
                <a:highlight>
                  <a:srgbClr val="FFFFFF"/>
                </a:highlight>
              </a:rPr>
              <a:t>The addition of 'Limit 5' restricts the number of returned records to 5.</a:t>
            </a:r>
          </a:p>
        </p:txBody>
      </p:sp>
      <p:pic>
        <p:nvPicPr>
          <p:cNvPr id="6" name="Picture 5" descr="A screenshot of a computer&#10;&#10;Description automatically generated">
            <a:extLst>
              <a:ext uri="{FF2B5EF4-FFF2-40B4-BE49-F238E27FC236}">
                <a16:creationId xmlns:a16="http://schemas.microsoft.com/office/drawing/2014/main" id="{CF3FE506-4E9B-15B0-38B5-254A71A02014}"/>
              </a:ext>
            </a:extLst>
          </p:cNvPr>
          <p:cNvPicPr>
            <a:picLocks noChangeAspect="1"/>
          </p:cNvPicPr>
          <p:nvPr/>
        </p:nvPicPr>
        <p:blipFill>
          <a:blip r:embed="rId2"/>
          <a:stretch>
            <a:fillRect/>
          </a:stretch>
        </p:blipFill>
        <p:spPr>
          <a:xfrm>
            <a:off x="630936" y="2783043"/>
            <a:ext cx="10917936" cy="297513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Payload Mass</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5A1D15F6-7CAB-F308-0602-A33FF79A8D85}"/>
              </a:ext>
            </a:extLst>
          </p:cNvPr>
          <p:cNvPicPr>
            <a:picLocks noChangeAspect="1"/>
          </p:cNvPicPr>
          <p:nvPr/>
        </p:nvPicPr>
        <p:blipFill>
          <a:blip r:embed="rId2"/>
          <a:stretch>
            <a:fillRect/>
          </a:stretch>
        </p:blipFill>
        <p:spPr>
          <a:xfrm>
            <a:off x="4654296" y="708980"/>
            <a:ext cx="6894576" cy="375754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br>
              <a:rPr lang="en-US" sz="1500" b="0" i="0" dirty="0">
                <a:effectLst/>
                <a:highlight>
                  <a:srgbClr val="FFFFFF"/>
                </a:highlight>
              </a:rPr>
            </a:br>
            <a:r>
              <a:rPr lang="en-US" sz="1500" b="0" i="0" dirty="0">
                <a:effectLst/>
                <a:highlight>
                  <a:srgbClr val="FFFFFF"/>
                </a:highlight>
              </a:rPr>
              <a:t>Description:</a:t>
            </a:r>
          </a:p>
          <a:p>
            <a:r>
              <a:rPr lang="en-US" sz="1500" b="0" i="0" dirty="0">
                <a:effectLst/>
                <a:highlight>
                  <a:srgbClr val="FFFFFF"/>
                </a:highlight>
              </a:rPr>
              <a:t>The function 'sum' computes the sum of the 'PAYLOAD_MASS_KG' column.</a:t>
            </a:r>
          </a:p>
          <a:p>
            <a:r>
              <a:rPr lang="en-US" sz="1500" b="0" i="0" dirty="0">
                <a:effectLst/>
                <a:highlight>
                  <a:srgbClr val="FFFFFF"/>
                </a:highlight>
              </a:rPr>
              <a:t>Specifically, it returns the total payload mass for customers designated as 'NASA (CRS)'.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Average Payload Mass by F9 v1.1</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r>
              <a:rPr lang="en-US" sz="2000" b="0" i="0" dirty="0">
                <a:effectLst/>
                <a:highlight>
                  <a:srgbClr val="FFFFFF"/>
                </a:highlight>
              </a:rPr>
              <a:t>Description:</a:t>
            </a:r>
          </a:p>
          <a:p>
            <a:r>
              <a:rPr lang="en-US" sz="2000" b="0" i="0" dirty="0">
                <a:effectLst/>
                <a:highlight>
                  <a:srgbClr val="FFFFFF"/>
                </a:highlight>
              </a:rPr>
              <a:t>Utilizing the 'avg' keyword calculates the average payload mass in the 'PAYLOAD_MASS_KG' column.</a:t>
            </a:r>
          </a:p>
          <a:p>
            <a:r>
              <a:rPr lang="en-US" sz="2000" b="0" i="0" dirty="0">
                <a:effectLst/>
                <a:highlight>
                  <a:srgbClr val="FFFFFF"/>
                </a:highlight>
              </a:rPr>
              <a:t>This calculation specifically focuses on instances where the booster version is 'F9 v1.1'.</a:t>
            </a:r>
          </a:p>
        </p:txBody>
      </p:sp>
      <p:pic>
        <p:nvPicPr>
          <p:cNvPr id="6" name="Picture 5" descr="A screenshot of a computer&#10;&#10;Description automatically generated">
            <a:extLst>
              <a:ext uri="{FF2B5EF4-FFF2-40B4-BE49-F238E27FC236}">
                <a16:creationId xmlns:a16="http://schemas.microsoft.com/office/drawing/2014/main" id="{9384B12A-FC2F-1CA4-C522-C84F0315AD23}"/>
              </a:ext>
            </a:extLst>
          </p:cNvPr>
          <p:cNvPicPr>
            <a:picLocks noChangeAspect="1"/>
          </p:cNvPicPr>
          <p:nvPr/>
        </p:nvPicPr>
        <p:blipFill>
          <a:blip r:embed="rId2"/>
          <a:stretch>
            <a:fillRect/>
          </a:stretch>
        </p:blipFill>
        <p:spPr>
          <a:xfrm>
            <a:off x="4654296" y="1409612"/>
            <a:ext cx="6903720" cy="403877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A2F9C787-FB0E-429E-D957-499B31454895}"/>
              </a:ext>
            </a:extLst>
          </p:cNvPr>
          <p:cNvPicPr>
            <a:picLocks noChangeAspect="1"/>
          </p:cNvPicPr>
          <p:nvPr/>
        </p:nvPicPr>
        <p:blipFill>
          <a:blip r:embed="rId2"/>
          <a:stretch>
            <a:fillRect/>
          </a:stretch>
        </p:blipFill>
        <p:spPr>
          <a:xfrm>
            <a:off x="4654296" y="657271"/>
            <a:ext cx="6894576" cy="386096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r>
              <a:rPr lang="en-US" sz="1500" b="0" i="0" dirty="0">
                <a:effectLst/>
                <a:highlight>
                  <a:srgbClr val="FFFFFF"/>
                </a:highlight>
              </a:rPr>
              <a:t>Description:</a:t>
            </a:r>
          </a:p>
          <a:p>
            <a:r>
              <a:rPr lang="en-US" sz="1500" b="0" i="0" dirty="0">
                <a:effectLst/>
                <a:highlight>
                  <a:srgbClr val="FFFFFF"/>
                </a:highlight>
              </a:rPr>
              <a:t>The expression 'min(Date)' selects the earliest date from the 'Date' column where the first successful landing on a ground pad occurred.</a:t>
            </a:r>
          </a:p>
          <a:p>
            <a:r>
              <a:rPr lang="en-US" sz="1500" b="0" i="0" dirty="0">
                <a:effectLst/>
                <a:highlight>
                  <a:srgbClr val="FFFFFF"/>
                </a:highlight>
              </a:rPr>
              <a:t>The 'Where' clause specifies the condition to retrieve the date for instances where the '</a:t>
            </a:r>
            <a:r>
              <a:rPr lang="en-US" sz="1500" b="0" i="0" dirty="0" err="1">
                <a:effectLst/>
                <a:highlight>
                  <a:srgbClr val="FFFFFF"/>
                </a:highlight>
              </a:rPr>
              <a:t>Landing_Outcome</a:t>
            </a:r>
            <a:r>
              <a:rPr lang="en-US" sz="1500" b="0" i="0" dirty="0">
                <a:effectLst/>
                <a:highlight>
                  <a:srgbClr val="FFFFFF"/>
                </a:highlight>
              </a:rPr>
              <a:t>' value equals 'Success (ground pad)'.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32DA4685-11E8-3B24-22CC-E31A28F39E2E}"/>
              </a:ext>
            </a:extLst>
          </p:cNvPr>
          <p:cNvSpPr>
            <a:spLocks noGrp="1" noChangeArrowheads="1"/>
          </p:cNvSpPr>
          <p:nvPr>
            <p:ph idx="4294967295"/>
          </p:nvPr>
        </p:nvSpPr>
        <p:spPr bwMode="auto">
          <a:xfrm>
            <a:off x="630936" y="2807208"/>
            <a:ext cx="3429000" cy="3410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eaLnBrk="1" fontAlgn="base" hangingPunct="1">
              <a:spcBef>
                <a:spcPct val="0"/>
              </a:spcBef>
              <a:spcAft>
                <a:spcPts val="600"/>
              </a:spcAft>
              <a:buClrTx/>
              <a:buSzTx/>
              <a:tabLst/>
            </a:pPr>
            <a:r>
              <a:rPr kumimoji="0" lang="en-US" altLang="en-US" sz="1700" b="0" i="0" u="none" strike="noStrike" cap="none" normalizeH="0" baseline="0">
                <a:ln>
                  <a:noFill/>
                </a:ln>
                <a:effectLst/>
                <a:latin typeface="+mn-lt"/>
              </a:rPr>
              <a:t>Description:</a:t>
            </a:r>
          </a:p>
          <a:p>
            <a:pPr marL="0" marR="0" lvl="0" eaLnBrk="1" fontAlgn="base" hangingPunct="1">
              <a:spcBef>
                <a:spcPct val="0"/>
              </a:spcBef>
              <a:spcAft>
                <a:spcPts val="600"/>
              </a:spcAft>
              <a:buClrTx/>
              <a:buSzTx/>
              <a:tabLst/>
            </a:pPr>
            <a:r>
              <a:rPr kumimoji="0" lang="en-US" altLang="en-US" sz="1700" b="0" i="0" u="none" strike="noStrike" cap="none" normalizeH="0" baseline="0">
                <a:ln>
                  <a:noFill/>
                </a:ln>
                <a:effectLst/>
                <a:latin typeface="+mn-lt"/>
              </a:rPr>
              <a:t>This query identifies the booster versions where the payload mass is greater than 4000 but less than 6000, and the landing outcome is successful on a drone ship.</a:t>
            </a:r>
          </a:p>
          <a:p>
            <a:pPr marL="0" marR="0" lvl="0" eaLnBrk="1" fontAlgn="base" hangingPunct="1">
              <a:spcBef>
                <a:spcPct val="0"/>
              </a:spcBef>
              <a:spcAft>
                <a:spcPts val="600"/>
              </a:spcAft>
              <a:buClrTx/>
              <a:buSzTx/>
              <a:tabLst/>
            </a:pPr>
            <a:r>
              <a:rPr kumimoji="0" lang="en-US" altLang="en-US" sz="1700" b="0" i="0" u="none" strike="noStrike" cap="none" normalizeH="0" baseline="0">
                <a:ln>
                  <a:noFill/>
                </a:ln>
                <a:effectLst/>
                <a:latin typeface="+mn-lt"/>
              </a:rPr>
              <a:t>The 'and' operator in the 'where' clause ensures that only booster versions meeting both conditions are returned.</a:t>
            </a:r>
          </a:p>
          <a:p>
            <a:pPr marL="0" marR="0" lvl="0" eaLnBrk="1" fontAlgn="base" hangingPunct="1">
              <a:spcBef>
                <a:spcPct val="0"/>
              </a:spcBef>
              <a:spcAft>
                <a:spcPts val="600"/>
              </a:spcAft>
              <a:buClrTx/>
              <a:buSzTx/>
              <a:tabLst/>
            </a:pPr>
            <a:br>
              <a:rPr kumimoji="0" lang="en-US" altLang="en-US" sz="1700" b="0" i="0" u="none" strike="noStrike" cap="none" normalizeH="0" baseline="0">
                <a:ln>
                  <a:noFill/>
                </a:ln>
                <a:effectLst/>
                <a:latin typeface="+mn-lt"/>
              </a:rPr>
            </a:br>
            <a:endParaRPr kumimoji="0" lang="en-US" altLang="en-US" sz="1700" b="0" i="0" u="none" strike="noStrike" cap="none" normalizeH="0" baseline="0">
              <a:ln>
                <a:noFill/>
              </a:ln>
              <a:effectLst/>
              <a:latin typeface="+mn-lt"/>
            </a:endParaRPr>
          </a:p>
        </p:txBody>
      </p:sp>
      <p:pic>
        <p:nvPicPr>
          <p:cNvPr id="3" name="Picture 2" descr="A screenshot of a computer&#10;&#10;Description automatically generated">
            <a:extLst>
              <a:ext uri="{FF2B5EF4-FFF2-40B4-BE49-F238E27FC236}">
                <a16:creationId xmlns:a16="http://schemas.microsoft.com/office/drawing/2014/main" id="{EE09C17C-E866-9DFC-484B-E09C28F5D4F0}"/>
              </a:ext>
            </a:extLst>
          </p:cNvPr>
          <p:cNvPicPr>
            <a:picLocks noChangeAspect="1"/>
          </p:cNvPicPr>
          <p:nvPr/>
        </p:nvPicPr>
        <p:blipFill>
          <a:blip r:embed="rId2"/>
          <a:stretch>
            <a:fillRect/>
          </a:stretch>
        </p:blipFill>
        <p:spPr>
          <a:xfrm>
            <a:off x="4654296" y="1746218"/>
            <a:ext cx="6903720" cy="336556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1097"/>
            <a:ext cx="10515600" cy="46244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000" b="1" i="0">
                <a:solidFill>
                  <a:srgbClr val="0D0D0D"/>
                </a:solidFill>
                <a:effectLst/>
                <a:highlight>
                  <a:srgbClr val="FFFFFF"/>
                </a:highlight>
                <a:latin typeface="Söhne"/>
              </a:rPr>
              <a:t>In the upcoming capstone endeavor, our focus revolves around prognosticating the likelihood of a successful landing for the SpaceX Falcon 9 first stage through the employment of diverse machine learning classification methodologies.</a:t>
            </a:r>
          </a:p>
          <a:p>
            <a:pPr algn="l"/>
            <a:r>
              <a:rPr lang="en-US" sz="2000" b="1" i="0">
                <a:solidFill>
                  <a:srgbClr val="0D0D0D"/>
                </a:solidFill>
                <a:effectLst/>
                <a:highlight>
                  <a:srgbClr val="FFFFFF"/>
                </a:highlight>
                <a:latin typeface="Söhne"/>
              </a:rPr>
              <a:t>The primary phases encompassed within this undertaking encompass:</a:t>
            </a:r>
          </a:p>
          <a:p>
            <a:r>
              <a:rPr lang="en-US" sz="2000" b="1" i="0">
                <a:solidFill>
                  <a:srgbClr val="0D0D0D"/>
                </a:solidFill>
                <a:effectLst/>
                <a:highlight>
                  <a:srgbClr val="FFFFFF"/>
                </a:highlight>
                <a:latin typeface="Söhne"/>
              </a:rPr>
              <a:t>Acquiring, refining, and structuring data</a:t>
            </a:r>
          </a:p>
          <a:p>
            <a:r>
              <a:rPr lang="en-US" sz="2000" b="1" i="0">
                <a:solidFill>
                  <a:srgbClr val="0D0D0D"/>
                </a:solidFill>
                <a:effectLst/>
                <a:highlight>
                  <a:srgbClr val="FFFFFF"/>
                </a:highlight>
                <a:latin typeface="Söhne"/>
              </a:rPr>
              <a:t>Engaging in exploratory data analysis</a:t>
            </a:r>
          </a:p>
          <a:p>
            <a:r>
              <a:rPr lang="en-US" sz="2000" b="1" i="0">
                <a:solidFill>
                  <a:srgbClr val="0D0D0D"/>
                </a:solidFill>
                <a:effectLst/>
                <a:highlight>
                  <a:srgbClr val="FFFFFF"/>
                </a:highlight>
                <a:latin typeface="Söhne"/>
              </a:rPr>
              <a:t>Crafting interactive data visualizations</a:t>
            </a:r>
          </a:p>
          <a:p>
            <a:r>
              <a:rPr lang="en-US" sz="2000" b="1" i="0">
                <a:solidFill>
                  <a:srgbClr val="0D0D0D"/>
                </a:solidFill>
                <a:effectLst/>
                <a:highlight>
                  <a:srgbClr val="FFFFFF"/>
                </a:highlight>
                <a:latin typeface="Söhne"/>
              </a:rPr>
              <a:t>Conducting machine learning-based prognostication</a:t>
            </a:r>
          </a:p>
          <a:p>
            <a:pPr algn="l"/>
            <a:r>
              <a:rPr lang="en-US" sz="2000" b="1" i="0">
                <a:solidFill>
                  <a:srgbClr val="0D0D0D"/>
                </a:solidFill>
                <a:effectLst/>
                <a:highlight>
                  <a:srgbClr val="FFFFFF"/>
                </a:highlight>
                <a:latin typeface="Söhne"/>
              </a:rPr>
              <a:t>Our visual representations demonstrate correlations between certain attributes of rocket launches and their resultant outcomes, whether they be successes or failures.</a:t>
            </a:r>
          </a:p>
          <a:p>
            <a:pPr algn="l"/>
            <a:r>
              <a:rPr lang="en-US" sz="2000" b="1" i="0">
                <a:solidFill>
                  <a:srgbClr val="0D0D0D"/>
                </a:solidFill>
                <a:effectLst/>
                <a:highlight>
                  <a:srgbClr val="FFFFFF"/>
                </a:highlight>
                <a:latin typeface="Söhne"/>
              </a:rPr>
              <a:t>It has been deduced that the decision tree algorithm emerges as a promising contender for predicting the successful landing of the Falcon 9 first stage.</a:t>
            </a:r>
          </a:p>
          <a:p>
            <a:pPr>
              <a:lnSpc>
                <a:spcPct val="100000"/>
              </a:lnSpc>
              <a:spcBef>
                <a:spcPts val="1400"/>
              </a:spcBef>
            </a:pPr>
            <a:endParaRPr lang="en-US" sz="20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r>
              <a:rPr lang="en-US" sz="2200" b="0" i="0" dirty="0">
                <a:effectLst/>
                <a:highlight>
                  <a:srgbClr val="FFFFFF"/>
                </a:highlight>
              </a:rPr>
              <a:t>Description:</a:t>
            </a:r>
          </a:p>
          <a:p>
            <a:r>
              <a:rPr lang="en-US" sz="2200" b="0" i="0" dirty="0">
                <a:effectLst/>
                <a:highlight>
                  <a:srgbClr val="FFFFFF"/>
                </a:highlight>
              </a:rPr>
              <a:t>The 'group by' keyword organizes identical data in a column into groups.</a:t>
            </a:r>
          </a:p>
          <a:p>
            <a:r>
              <a:rPr lang="en-US" sz="2200" b="0" i="0" dirty="0">
                <a:effectLst/>
                <a:highlight>
                  <a:srgbClr val="FFFFFF"/>
                </a:highlight>
              </a:rPr>
              <a:t>Specifically, the number of mission outcomes is grouped by types of outcomes in the 'counts' column.</a:t>
            </a:r>
          </a:p>
        </p:txBody>
      </p:sp>
      <p:pic>
        <p:nvPicPr>
          <p:cNvPr id="6" name="Picture 5" descr="A screenshot of a computer program&#10;&#10;Description automatically generated">
            <a:extLst>
              <a:ext uri="{FF2B5EF4-FFF2-40B4-BE49-F238E27FC236}">
                <a16:creationId xmlns:a16="http://schemas.microsoft.com/office/drawing/2014/main" id="{4BD28402-C8C2-2E13-632A-376CB45187C0}"/>
              </a:ext>
            </a:extLst>
          </p:cNvPr>
          <p:cNvPicPr>
            <a:picLocks noChangeAspect="1"/>
          </p:cNvPicPr>
          <p:nvPr/>
        </p:nvPicPr>
        <p:blipFill>
          <a:blip r:embed="rId2"/>
          <a:stretch>
            <a:fillRect/>
          </a:stretch>
        </p:blipFill>
        <p:spPr>
          <a:xfrm>
            <a:off x="4654296" y="694285"/>
            <a:ext cx="6903720" cy="546942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br>
              <a:rPr lang="en-US" sz="1700" b="0" i="0" dirty="0">
                <a:effectLst/>
                <a:highlight>
                  <a:srgbClr val="FFFFFF"/>
                </a:highlight>
              </a:rPr>
            </a:br>
            <a:r>
              <a:rPr lang="en-US" sz="1700" b="0" i="0" dirty="0">
                <a:effectLst/>
                <a:highlight>
                  <a:srgbClr val="FFFFFF"/>
                </a:highlight>
              </a:rPr>
              <a:t>Description:</a:t>
            </a:r>
          </a:p>
          <a:p>
            <a:r>
              <a:rPr lang="en-US" sz="1700" b="0" i="0" dirty="0">
                <a:effectLst/>
                <a:highlight>
                  <a:srgbClr val="FFFFFF"/>
                </a:highlight>
              </a:rPr>
              <a:t>The subquery retrieves the maximum payload mass using the 'max' keyword on the payload mass column.</a:t>
            </a:r>
          </a:p>
          <a:p>
            <a:r>
              <a:rPr lang="en-US" sz="1700" b="0" i="0" dirty="0">
                <a:effectLst/>
                <a:highlight>
                  <a:srgbClr val="FFFFFF"/>
                </a:highlight>
              </a:rPr>
              <a:t>In the main query, the booster versions and their corresponding payload masses are returned where the payload mass equals the maximum value of 15600.</a:t>
            </a:r>
          </a:p>
          <a:p>
            <a:pPr>
              <a:spcBef>
                <a:spcPts val="1400"/>
              </a:spcBef>
            </a:pPr>
            <a:endParaRPr lang="en-US" sz="1700" dirty="0"/>
          </a:p>
        </p:txBody>
      </p:sp>
      <p:pic>
        <p:nvPicPr>
          <p:cNvPr id="6" name="Picture 5" descr="A screenshot of a computer&#10;&#10;Description automatically generated">
            <a:extLst>
              <a:ext uri="{FF2B5EF4-FFF2-40B4-BE49-F238E27FC236}">
                <a16:creationId xmlns:a16="http://schemas.microsoft.com/office/drawing/2014/main" id="{7BB8F0B1-7A58-72D4-99DE-9678F24B2A31}"/>
              </a:ext>
            </a:extLst>
          </p:cNvPr>
          <p:cNvPicPr>
            <a:picLocks noChangeAspect="1"/>
          </p:cNvPicPr>
          <p:nvPr/>
        </p:nvPicPr>
        <p:blipFill>
          <a:blip r:embed="rId2"/>
          <a:stretch>
            <a:fillRect/>
          </a:stretch>
        </p:blipFill>
        <p:spPr>
          <a:xfrm>
            <a:off x="5115357" y="640080"/>
            <a:ext cx="5981597" cy="55778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2015 Launch Records</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br>
              <a:rPr lang="en-US" sz="1200" b="0" i="0">
                <a:effectLst/>
                <a:highlight>
                  <a:srgbClr val="FFFFFF"/>
                </a:highlight>
              </a:rPr>
            </a:br>
            <a:r>
              <a:rPr lang="en-US" sz="1200" b="0" i="0">
                <a:effectLst/>
                <a:highlight>
                  <a:srgbClr val="FFFFFF"/>
                </a:highlight>
              </a:rPr>
              <a:t>Description:</a:t>
            </a:r>
          </a:p>
          <a:p>
            <a:r>
              <a:rPr lang="en-US" sz="1200" b="0" i="0">
                <a:effectLst/>
                <a:highlight>
                  <a:srgbClr val="FFFFFF"/>
                </a:highlight>
              </a:rPr>
              <a:t>The query lists the landing outcome, booster version, and launch site where the landing outcome is a failure on a drone ship in the year 2015.</a:t>
            </a:r>
          </a:p>
          <a:p>
            <a:r>
              <a:rPr lang="en-US" sz="1200" b="0" i="0">
                <a:effectLst/>
                <a:highlight>
                  <a:srgbClr val="FFFFFF"/>
                </a:highlight>
              </a:rPr>
              <a:t>The 'and' operator in the where clause ensures that both conditions are met for the returned results.</a:t>
            </a:r>
          </a:p>
          <a:p>
            <a:r>
              <a:rPr lang="en-US" sz="1200" b="0" i="0">
                <a:effectLst/>
                <a:highlight>
                  <a:srgbClr val="FFFFFF"/>
                </a:highlight>
              </a:rPr>
              <a:t>The 'year' keyword extracts the year from the 'Date' column.</a:t>
            </a:r>
          </a:p>
          <a:p>
            <a:r>
              <a:rPr lang="en-US" sz="1200" b="0" i="0">
                <a:effectLst/>
                <a:highlight>
                  <a:srgbClr val="FFFFFF"/>
                </a:highlight>
              </a:rPr>
              <a:t>The results identify the launch site as 'CCAFS LC-40' and the booster versions as F9 v1.1 B1012 and B1015, which experienced failed landing outcomes on a drone ship in the year 2015.</a:t>
            </a:r>
          </a:p>
          <a:p>
            <a:pPr marL="0">
              <a:spcBef>
                <a:spcPts val="1400"/>
              </a:spcBef>
            </a:pPr>
            <a:endParaRPr lang="en-US" sz="1200"/>
          </a:p>
        </p:txBody>
      </p:sp>
      <p:pic>
        <p:nvPicPr>
          <p:cNvPr id="6" name="Picture 5" descr="A screenshot of a computer&#10;&#10;Description automatically generated">
            <a:extLst>
              <a:ext uri="{FF2B5EF4-FFF2-40B4-BE49-F238E27FC236}">
                <a16:creationId xmlns:a16="http://schemas.microsoft.com/office/drawing/2014/main" id="{129B8145-727D-85E1-E0F5-78B5B8270FE6}"/>
              </a:ext>
            </a:extLst>
          </p:cNvPr>
          <p:cNvPicPr>
            <a:picLocks noChangeAspect="1"/>
          </p:cNvPicPr>
          <p:nvPr/>
        </p:nvPicPr>
        <p:blipFill>
          <a:blip r:embed="rId2"/>
          <a:stretch>
            <a:fillRect/>
          </a:stretch>
        </p:blipFill>
        <p:spPr>
          <a:xfrm>
            <a:off x="4654296" y="2194960"/>
            <a:ext cx="6903720" cy="246807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Rank Landing Outcomes Between 2010-06-04 and 2017-03-20</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br>
              <a:rPr lang="en-US" sz="1500" b="0" i="0" dirty="0">
                <a:effectLst/>
                <a:highlight>
                  <a:srgbClr val="FFFFFF"/>
                </a:highlight>
              </a:rPr>
            </a:br>
            <a:r>
              <a:rPr lang="en-US" sz="1500" b="0" i="0" dirty="0">
                <a:effectLst/>
                <a:highlight>
                  <a:srgbClr val="FFFFFF"/>
                </a:highlight>
              </a:rPr>
              <a:t>Description:</a:t>
            </a:r>
          </a:p>
          <a:p>
            <a:r>
              <a:rPr lang="en-US" sz="1500" b="0" i="0" dirty="0">
                <a:effectLst/>
                <a:highlight>
                  <a:srgbClr val="FFFFFF"/>
                </a:highlight>
              </a:rPr>
              <a:t>The 'group by' keyword organizes data in the '</a:t>
            </a:r>
            <a:r>
              <a:rPr lang="en-US" sz="1500" b="0" i="0" dirty="0" err="1">
                <a:effectLst/>
                <a:highlight>
                  <a:srgbClr val="FFFFFF"/>
                </a:highlight>
              </a:rPr>
              <a:t>Landing_Outcome</a:t>
            </a:r>
            <a:r>
              <a:rPr lang="en-US" sz="1500" b="0" i="0" dirty="0">
                <a:effectLst/>
                <a:highlight>
                  <a:srgbClr val="FFFFFF"/>
                </a:highlight>
              </a:rPr>
              <a:t>' column into groups.</a:t>
            </a:r>
          </a:p>
          <a:p>
            <a:r>
              <a:rPr lang="en-US" sz="1500" b="0" i="0" dirty="0">
                <a:effectLst/>
                <a:highlight>
                  <a:srgbClr val="FFFFFF"/>
                </a:highlight>
              </a:rPr>
              <a:t>The 'between' and 'and' keywords filter data between the dates 2010-06-04 and 2017-03-20.</a:t>
            </a:r>
          </a:p>
          <a:p>
            <a:r>
              <a:rPr lang="en-US" sz="1500" b="0" i="0" dirty="0">
                <a:effectLst/>
                <a:highlight>
                  <a:srgbClr val="FFFFFF"/>
                </a:highlight>
              </a:rPr>
              <a:t>The 'order by' keyword sorts the counts column in descending order.</a:t>
            </a:r>
          </a:p>
          <a:p>
            <a:r>
              <a:rPr lang="en-US" sz="1500" b="0" i="0" dirty="0">
                <a:effectLst/>
                <a:highlight>
                  <a:srgbClr val="FFFFFF"/>
                </a:highlight>
              </a:rPr>
              <a:t>The query yields a ranked list of landing outcome counts per the specified date range.</a:t>
            </a:r>
          </a:p>
          <a:p>
            <a:pPr>
              <a:spcBef>
                <a:spcPts val="1400"/>
              </a:spcBef>
            </a:pPr>
            <a:endParaRPr lang="en-US" sz="1500" dirty="0"/>
          </a:p>
        </p:txBody>
      </p:sp>
      <p:pic>
        <p:nvPicPr>
          <p:cNvPr id="6" name="Picture 5" descr="A screenshot of a computer&#10;&#10;Description automatically generated">
            <a:extLst>
              <a:ext uri="{FF2B5EF4-FFF2-40B4-BE49-F238E27FC236}">
                <a16:creationId xmlns:a16="http://schemas.microsoft.com/office/drawing/2014/main" id="{1A3BE723-94CC-AE49-48C2-0CE66C147A98}"/>
              </a:ext>
            </a:extLst>
          </p:cNvPr>
          <p:cNvPicPr>
            <a:picLocks noChangeAspect="1"/>
          </p:cNvPicPr>
          <p:nvPr/>
        </p:nvPicPr>
        <p:blipFill>
          <a:blip r:embed="rId2"/>
          <a:stretch>
            <a:fillRect/>
          </a:stretch>
        </p:blipFill>
        <p:spPr>
          <a:xfrm>
            <a:off x="4654296" y="1677181"/>
            <a:ext cx="6903720" cy="350363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Falcon9 - Launch Sites Map</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19BE4D55-AC58-665E-05B1-BC2A78456F87}"/>
              </a:ext>
            </a:extLst>
          </p:cNvPr>
          <p:cNvPicPr>
            <a:picLocks noChangeAspect="1"/>
          </p:cNvPicPr>
          <p:nvPr/>
        </p:nvPicPr>
        <p:blipFill>
          <a:blip r:embed="rId3"/>
          <a:stretch>
            <a:fillRect/>
          </a:stretch>
        </p:blipFill>
        <p:spPr>
          <a:xfrm>
            <a:off x="541411" y="1399868"/>
            <a:ext cx="10744200" cy="52578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Falon9 – Success/Failed Launch Map for all Launch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217AF4D-A342-79EF-8496-A6F00215DA57}"/>
              </a:ext>
            </a:extLst>
          </p:cNvPr>
          <p:cNvPicPr>
            <a:picLocks noChangeAspect="1"/>
          </p:cNvPicPr>
          <p:nvPr/>
        </p:nvPicPr>
        <p:blipFill>
          <a:blip r:embed="rId3"/>
          <a:stretch>
            <a:fillRect/>
          </a:stretch>
        </p:blipFill>
        <p:spPr>
          <a:xfrm>
            <a:off x="770010" y="1396181"/>
            <a:ext cx="10687961" cy="475220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Falcon9 – Launch Site to proximity Distance Map</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4117BDF2-6C67-4A9F-2EC2-240489EF3846}"/>
              </a:ext>
            </a:extLst>
          </p:cNvPr>
          <p:cNvPicPr>
            <a:picLocks noChangeAspect="1"/>
          </p:cNvPicPr>
          <p:nvPr/>
        </p:nvPicPr>
        <p:blipFill>
          <a:blip r:embed="rId3"/>
          <a:stretch>
            <a:fillRect/>
          </a:stretch>
        </p:blipFill>
        <p:spPr>
          <a:xfrm>
            <a:off x="734028" y="1286643"/>
            <a:ext cx="10534650" cy="52482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876693" y="741391"/>
            <a:ext cx="4597747"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Success Counts For All Sites</a:t>
            </a:r>
          </a:p>
        </p:txBody>
      </p:sp>
      <p:sp>
        <p:nvSpPr>
          <p:cNvPr id="2" name="Content Placeholder 1">
            <a:extLst>
              <a:ext uri="{FF2B5EF4-FFF2-40B4-BE49-F238E27FC236}">
                <a16:creationId xmlns:a16="http://schemas.microsoft.com/office/drawing/2014/main" id="{057C8193-62DA-59BE-A9D1-0A59FDD1C98B}"/>
              </a:ext>
            </a:extLst>
          </p:cNvPr>
          <p:cNvSpPr>
            <a:spLocks noGrp="1" noChangeArrowheads="1"/>
          </p:cNvSpPr>
          <p:nvPr>
            <p:ph idx="4294967295"/>
          </p:nvPr>
        </p:nvSpPr>
        <p:spPr bwMode="auto">
          <a:xfrm>
            <a:off x="876693" y="2533476"/>
            <a:ext cx="4597746" cy="344783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fontAlgn="base">
              <a:spcBef>
                <a:spcPct val="0"/>
              </a:spcBef>
              <a:spcAft>
                <a:spcPts val="600"/>
              </a:spcAft>
              <a:buClrTx/>
              <a:buSzTx/>
              <a:tabLst/>
            </a:pPr>
            <a:endParaRPr kumimoji="0" lang="en-US" altLang="en-US" sz="2000" b="0" i="0" u="none" strike="noStrike" cap="none" normalizeH="0" baseline="0">
              <a:ln>
                <a:noFill/>
              </a:ln>
              <a:effectLst/>
            </a:endParaRPr>
          </a:p>
          <a:p>
            <a:pPr marL="0" marR="0" lvl="0" fontAlgn="base">
              <a:spcBef>
                <a:spcPct val="0"/>
              </a:spcBef>
              <a:spcAft>
                <a:spcPts val="600"/>
              </a:spcAft>
              <a:buClrTx/>
              <a:buSzTx/>
              <a:tabLst/>
            </a:pPr>
            <a:br>
              <a:rPr kumimoji="0" lang="en-US" altLang="en-US" sz="2000" b="0" i="0" u="none" strike="noStrike" cap="none" normalizeH="0" baseline="0">
                <a:ln>
                  <a:noFill/>
                </a:ln>
                <a:effectLst/>
              </a:rPr>
            </a:br>
            <a:r>
              <a:rPr kumimoji="0" lang="en-US" altLang="en-US" sz="2000" b="0" i="0" u="none" strike="noStrike" cap="none" normalizeH="0" baseline="0">
                <a:ln>
                  <a:noFill/>
                </a:ln>
                <a:effectLst/>
              </a:rPr>
              <a:t>Launch Site 'KSC LC-39A' boasts the highest launch success rate.</a:t>
            </a:r>
          </a:p>
          <a:p>
            <a:pPr marL="0" marR="0" lvl="0" fontAlgn="base">
              <a:spcBef>
                <a:spcPct val="0"/>
              </a:spcBef>
              <a:spcAft>
                <a:spcPts val="600"/>
              </a:spcAft>
              <a:buClrTx/>
              <a:buSzTx/>
              <a:tabLst/>
            </a:pPr>
            <a:r>
              <a:rPr kumimoji="0" lang="en-US" altLang="en-US" sz="2000" b="0" i="0" u="none" strike="noStrike" cap="none" normalizeH="0" baseline="0">
                <a:ln>
                  <a:noFill/>
                </a:ln>
                <a:effectLst/>
              </a:rPr>
              <a:t>Conversely, Launch Site 'CCAFS SLC-40' exhibits the lowest launch success rate. </a:t>
            </a:r>
          </a:p>
        </p:txBody>
      </p:sp>
      <p:pic>
        <p:nvPicPr>
          <p:cNvPr id="6" name="Picture 5">
            <a:extLst>
              <a:ext uri="{FF2B5EF4-FFF2-40B4-BE49-F238E27FC236}">
                <a16:creationId xmlns:a16="http://schemas.microsoft.com/office/drawing/2014/main" id="{8C2577EA-C051-3EAF-3179-05BDE2728488}"/>
              </a:ext>
            </a:extLst>
          </p:cNvPr>
          <p:cNvPicPr>
            <a:picLocks noChangeAspect="1"/>
          </p:cNvPicPr>
          <p:nvPr/>
        </p:nvPicPr>
        <p:blipFill>
          <a:blip r:embed="rId2"/>
          <a:stretch>
            <a:fillRect/>
          </a:stretch>
        </p:blipFill>
        <p:spPr>
          <a:xfrm>
            <a:off x="6096001" y="2001854"/>
            <a:ext cx="5319062" cy="277920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grpSp>
        <p:nvGrpSpPr>
          <p:cNvPr id="13" name="Group 12">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15845"/>
            <a:ext cx="10499275" cy="460972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400" b="0" i="0" dirty="0">
                <a:solidFill>
                  <a:srgbClr val="0D0D0D"/>
                </a:solidFill>
                <a:effectLst/>
                <a:highlight>
                  <a:srgbClr val="FFFFFF"/>
                </a:highlight>
                <a:latin typeface="Söhne"/>
              </a:rPr>
              <a:t>Project Background and Context:</a:t>
            </a:r>
          </a:p>
          <a:p>
            <a:pPr algn="l">
              <a:buFont typeface="Arial" panose="020B0604020202020204" pitchFamily="34" charset="0"/>
              <a:buChar char="•"/>
            </a:pPr>
            <a:r>
              <a:rPr lang="en-US" sz="2400" b="0" i="0" dirty="0">
                <a:solidFill>
                  <a:srgbClr val="0D0D0D"/>
                </a:solidFill>
                <a:effectLst/>
                <a:highlight>
                  <a:srgbClr val="FFFFFF"/>
                </a:highlight>
                <a:latin typeface="Söhne"/>
              </a:rPr>
              <a:t>The landscape of space exploration has witnessed significant transformations in recent years, marked by notable advancements in private space travel. Consequently, the space industry is progressively transitioning into a more mainstream and accessible realm for the general population.</a:t>
            </a:r>
          </a:p>
          <a:p>
            <a:pPr algn="l">
              <a:buFont typeface="Arial" panose="020B0604020202020204" pitchFamily="34" charset="0"/>
              <a:buChar char="•"/>
            </a:pPr>
            <a:r>
              <a:rPr lang="en-US" sz="2400" b="0" i="0" dirty="0">
                <a:solidFill>
                  <a:srgbClr val="0D0D0D"/>
                </a:solidFill>
                <a:effectLst/>
                <a:highlight>
                  <a:srgbClr val="FFFFFF"/>
                </a:highlight>
                <a:latin typeface="Söhne"/>
              </a:rPr>
              <a:t>Despite these strides, the cost of launch operations continues to pose a formidable barrier for potential entrants into the space race.</a:t>
            </a:r>
          </a:p>
          <a:p>
            <a:pPr algn="l">
              <a:buFont typeface="Arial" panose="020B0604020202020204" pitchFamily="34" charset="0"/>
              <a:buChar char="•"/>
            </a:pPr>
            <a:r>
              <a:rPr lang="en-US" sz="2400" b="0" i="0" dirty="0">
                <a:solidFill>
                  <a:srgbClr val="0D0D0D"/>
                </a:solidFill>
                <a:effectLst/>
                <a:highlight>
                  <a:srgbClr val="FFFFFF"/>
                </a:highlight>
                <a:latin typeface="Söhne"/>
              </a:rPr>
              <a:t>SpaceX, with its pioneering first stage reuse capabilities, enjoys a pivotal advantage over its competitors. While each SpaceX launch is estimated to cost approximately 62 million dollars, the company's ability to recycle the first stage for future launches confers a distinct edge. In contrast, other industry players expend upwards of 165 million dollars for each launch, lacking the cost-saving benefits of stage reuse.</a:t>
            </a:r>
          </a:p>
          <a:p>
            <a:pPr algn="l"/>
            <a:r>
              <a:rPr lang="en-US" sz="2400" b="0" i="0" dirty="0">
                <a:solidFill>
                  <a:srgbClr val="0D0D0D"/>
                </a:solidFill>
                <a:effectLst/>
                <a:highlight>
                  <a:srgbClr val="FFFFFF"/>
                </a:highlight>
                <a:latin typeface="Söhne"/>
              </a:rPr>
              <a:t>Problems to Address:</a:t>
            </a:r>
          </a:p>
          <a:p>
            <a:pPr algn="l">
              <a:buFont typeface="+mj-lt"/>
              <a:buAutoNum type="arabicPeriod"/>
            </a:pPr>
            <a:r>
              <a:rPr lang="en-US" sz="2400" b="0" i="0" dirty="0">
                <a:solidFill>
                  <a:srgbClr val="0D0D0D"/>
                </a:solidFill>
                <a:effectLst/>
                <a:highlight>
                  <a:srgbClr val="FFFFFF"/>
                </a:highlight>
                <a:latin typeface="Söhne"/>
              </a:rPr>
              <a:t>Determine the likelihood of successful first stage landings for SpaceX Falcon 9 rockets.</a:t>
            </a:r>
          </a:p>
          <a:p>
            <a:pPr algn="l">
              <a:buFont typeface="+mj-lt"/>
              <a:buAutoNum type="arabicPeriod"/>
            </a:pPr>
            <a:r>
              <a:rPr lang="en-US" sz="2400" b="0" i="0" dirty="0">
                <a:solidFill>
                  <a:srgbClr val="0D0D0D"/>
                </a:solidFill>
                <a:effectLst/>
                <a:highlight>
                  <a:srgbClr val="FFFFFF"/>
                </a:highlight>
                <a:latin typeface="Söhne"/>
              </a:rPr>
              <a:t>Assess the impact of various parameters and variables on the outcomes of first stage landings. These variables may include launch site, payload mass, booster version, among others.</a:t>
            </a:r>
          </a:p>
          <a:p>
            <a:pPr algn="l">
              <a:buFont typeface="+mj-lt"/>
              <a:buAutoNum type="arabicPeriod"/>
            </a:pPr>
            <a:r>
              <a:rPr lang="en-US" sz="2400" b="0" i="0" dirty="0">
                <a:solidFill>
                  <a:srgbClr val="0D0D0D"/>
                </a:solidFill>
                <a:effectLst/>
                <a:highlight>
                  <a:srgbClr val="FFFFFF"/>
                </a:highlight>
                <a:latin typeface="Söhne"/>
              </a:rPr>
              <a:t>Investigate potential correlations between launch sites and the success rates of Falcon 9 rocket landings.</a:t>
            </a:r>
          </a:p>
          <a:p>
            <a:pPr marL="1828800" lvl="4"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876693" y="741391"/>
            <a:ext cx="4597747"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with Highest Launch Success Ratio</a:t>
            </a:r>
          </a:p>
        </p:txBody>
      </p:sp>
      <p:sp>
        <p:nvSpPr>
          <p:cNvPr id="6" name="TextBox 5">
            <a:extLst>
              <a:ext uri="{FF2B5EF4-FFF2-40B4-BE49-F238E27FC236}">
                <a16:creationId xmlns:a16="http://schemas.microsoft.com/office/drawing/2014/main" id="{A1B09663-31A4-5845-38E6-C35B00B00315}"/>
              </a:ext>
            </a:extLst>
          </p:cNvPr>
          <p:cNvSpPr txBox="1"/>
          <p:nvPr/>
        </p:nvSpPr>
        <p:spPr>
          <a:xfrm>
            <a:off x="876693" y="2533476"/>
            <a:ext cx="4597746"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0" i="0" dirty="0">
                <a:effectLst/>
                <a:highlight>
                  <a:srgbClr val="FFFFFF"/>
                </a:highlight>
              </a:rPr>
              <a:t>The KSC LC-39A Launch Site achieves both the highest launch success rate and count.</a:t>
            </a:r>
          </a:p>
          <a:p>
            <a:pPr indent="-228600">
              <a:lnSpc>
                <a:spcPct val="90000"/>
              </a:lnSpc>
              <a:spcAft>
                <a:spcPts val="600"/>
              </a:spcAft>
              <a:buFont typeface="Arial" panose="020B0604020202020204" pitchFamily="34" charset="0"/>
              <a:buChar char="•"/>
            </a:pPr>
            <a:r>
              <a:rPr lang="en-US" sz="2000" b="0" i="0" dirty="0">
                <a:effectLst/>
                <a:highlight>
                  <a:srgbClr val="FFFFFF"/>
                </a:highlight>
              </a:rPr>
              <a:t>The launch success rate stands at 76.9%.</a:t>
            </a:r>
          </a:p>
          <a:p>
            <a:pPr indent="-228600">
              <a:lnSpc>
                <a:spcPct val="90000"/>
              </a:lnSpc>
              <a:spcAft>
                <a:spcPts val="600"/>
              </a:spcAft>
              <a:buFont typeface="Arial" panose="020B0604020202020204" pitchFamily="34" charset="0"/>
              <a:buChar char="•"/>
            </a:pPr>
            <a:r>
              <a:rPr lang="en-US" sz="2000" b="0" i="0" dirty="0">
                <a:effectLst/>
                <a:highlight>
                  <a:srgbClr val="FFFFFF"/>
                </a:highlight>
              </a:rPr>
              <a:t>Meanwhile, the launch failure rate is 23.1%.</a:t>
            </a:r>
          </a:p>
          <a:p>
            <a:pPr indent="-228600">
              <a:lnSpc>
                <a:spcPct val="90000"/>
              </a:lnSpc>
              <a:spcAft>
                <a:spcPts val="600"/>
              </a:spcAft>
              <a:buFont typeface="Arial" panose="020B0604020202020204" pitchFamily="34" charset="0"/>
              <a:buChar char="•"/>
            </a:pPr>
            <a:endParaRPr lang="en-US" sz="2000" dirty="0"/>
          </a:p>
        </p:txBody>
      </p:sp>
      <p:pic>
        <p:nvPicPr>
          <p:cNvPr id="4" name="Content Placeholder 3" descr="A screenshot of a graph&#10;&#10;Description automatically generated">
            <a:extLst>
              <a:ext uri="{FF2B5EF4-FFF2-40B4-BE49-F238E27FC236}">
                <a16:creationId xmlns:a16="http://schemas.microsoft.com/office/drawing/2014/main" id="{7A87B8CA-592B-521F-54D9-23CBE36E9D72}"/>
              </a:ext>
            </a:extLst>
          </p:cNvPr>
          <p:cNvPicPr>
            <a:picLocks noGrp="1" noChangeAspect="1"/>
          </p:cNvPicPr>
          <p:nvPr>
            <p:ph idx="4294967295"/>
          </p:nvPr>
        </p:nvPicPr>
        <p:blipFill>
          <a:blip r:embed="rId2"/>
          <a:stretch>
            <a:fillRect/>
          </a:stretch>
        </p:blipFill>
        <p:spPr>
          <a:xfrm>
            <a:off x="6096001" y="1662764"/>
            <a:ext cx="5319062" cy="34573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grpSp>
        <p:nvGrpSpPr>
          <p:cNvPr id="20" name="Group 1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1" name="Rectangle 2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Payload vs. Launch Outcome Scatter Plot for All Sites</a:t>
            </a:r>
          </a:p>
        </p:txBody>
      </p:sp>
      <p:pic>
        <p:nvPicPr>
          <p:cNvPr id="4" name="Picture 3">
            <a:extLst>
              <a:ext uri="{FF2B5EF4-FFF2-40B4-BE49-F238E27FC236}">
                <a16:creationId xmlns:a16="http://schemas.microsoft.com/office/drawing/2014/main" id="{3712B5EB-638C-F6F8-E522-126CD30A2044}"/>
              </a:ext>
            </a:extLst>
          </p:cNvPr>
          <p:cNvPicPr>
            <a:picLocks noChangeAspect="1"/>
          </p:cNvPicPr>
          <p:nvPr/>
        </p:nvPicPr>
        <p:blipFill>
          <a:blip r:embed="rId2"/>
          <a:stretch>
            <a:fillRect/>
          </a:stretch>
        </p:blipFill>
        <p:spPr>
          <a:xfrm>
            <a:off x="1940256" y="669980"/>
            <a:ext cx="8311487" cy="268045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r>
              <a:rPr lang="en-US" sz="1400" b="0" i="0" dirty="0">
                <a:effectLst/>
                <a:highlight>
                  <a:srgbClr val="FFFFFF"/>
                </a:highlight>
              </a:rPr>
              <a:t>The majority of successful launches fall within the payload range from 2000 to approximately 5500.</a:t>
            </a:r>
          </a:p>
          <a:p>
            <a:r>
              <a:rPr lang="en-US" sz="1400" b="0" i="0" dirty="0">
                <a:effectLst/>
                <a:highlight>
                  <a:srgbClr val="FFFFFF"/>
                </a:highlight>
              </a:rPr>
              <a:t>Among booster version categories, 'FT' records the highest number of successful launches.</a:t>
            </a:r>
          </a:p>
          <a:p>
            <a:r>
              <a:rPr lang="en-US" sz="1400" b="0" i="0" dirty="0">
                <a:effectLst/>
                <a:highlight>
                  <a:srgbClr val="FFFFFF"/>
                </a:highlight>
              </a:rPr>
              <a:t>Interestingly, the only booster with a successful launch when the payload exceeds 6000 kg is 'B4'.</a:t>
            </a:r>
          </a:p>
          <a:p>
            <a:pPr>
              <a:spcBef>
                <a:spcPts val="1400"/>
              </a:spcBef>
            </a:pPr>
            <a:endParaRPr lang="en-US" sz="14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41</a:t>
            </a:fld>
            <a:endParaRPr lang="en-US" sz="1100">
              <a:solidFill>
                <a:srgbClr val="FFFFFF"/>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0" name="Rectangle 1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68D8986-45AC-4FB5-96E8-C45F9603EB5E}"/>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Classification Accuracy</a:t>
            </a:r>
          </a:p>
        </p:txBody>
      </p:sp>
      <p:sp>
        <p:nvSpPr>
          <p:cNvPr id="6" name="Rectangle 1">
            <a:extLst>
              <a:ext uri="{FF2B5EF4-FFF2-40B4-BE49-F238E27FC236}">
                <a16:creationId xmlns:a16="http://schemas.microsoft.com/office/drawing/2014/main" id="{8D5697BB-A09E-EF58-3B8F-CD0EDF859241}"/>
              </a:ext>
            </a:extLst>
          </p:cNvPr>
          <p:cNvSpPr>
            <a:spLocks noGrp="1" noChangeArrowheads="1"/>
          </p:cNvSpPr>
          <p:nvPr>
            <p:ph type="body" sz="half" idx="4294967295"/>
          </p:nvPr>
        </p:nvSpPr>
        <p:spPr bwMode="auto">
          <a:xfrm>
            <a:off x="755484" y="2459116"/>
            <a:ext cx="3702579" cy="352482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fontAlgn="base">
              <a:spcBef>
                <a:spcPct val="0"/>
              </a:spcBef>
              <a:spcAft>
                <a:spcPts val="600"/>
              </a:spcAft>
              <a:buClrTx/>
              <a:buSzTx/>
              <a:tabLst/>
            </a:pPr>
            <a:endParaRPr kumimoji="0" lang="en-US" altLang="en-US" sz="1600" b="0" i="0" u="none" strike="noStrike" cap="none" normalizeH="0" baseline="0">
              <a:ln>
                <a:noFill/>
              </a:ln>
              <a:solidFill>
                <a:srgbClr val="FFFFFF"/>
              </a:solidFill>
              <a:effectLst/>
            </a:endParaRPr>
          </a:p>
          <a:p>
            <a:pPr marL="0" marR="0" lvl="0" fontAlgn="base">
              <a:spcBef>
                <a:spcPct val="0"/>
              </a:spcBef>
              <a:spcAft>
                <a:spcPts val="600"/>
              </a:spcAft>
              <a:buClrTx/>
              <a:buSzTx/>
              <a:tabLst/>
            </a:pPr>
            <a:br>
              <a:rPr kumimoji="0" lang="en-US" altLang="en-US" sz="1600" b="0" i="0" u="none" strike="noStrike" cap="none" normalizeH="0" baseline="0">
                <a:ln>
                  <a:noFill/>
                </a:ln>
                <a:solidFill>
                  <a:srgbClr val="FFFFFF"/>
                </a:solidFill>
                <a:effectLst/>
              </a:rPr>
            </a:br>
            <a:r>
              <a:rPr kumimoji="0" lang="en-US" altLang="en-US" sz="1600" b="0" i="0" u="none" strike="noStrike" cap="none" normalizeH="0" baseline="0">
                <a:ln>
                  <a:noFill/>
                </a:ln>
                <a:solidFill>
                  <a:srgbClr val="FFFFFF"/>
                </a:solidFill>
                <a:effectLst/>
              </a:rPr>
              <a:t>The Decision Tree algorithm achieves the highest classification score of 0.8750, as indicated by the Accuracy scores and confirmed by the bar chart.</a:t>
            </a:r>
          </a:p>
          <a:p>
            <a:pPr marL="0" marR="0" lvl="0" fontAlgn="base">
              <a:spcBef>
                <a:spcPct val="0"/>
              </a:spcBef>
              <a:spcAft>
                <a:spcPts val="600"/>
              </a:spcAft>
              <a:buClrTx/>
              <a:buSzTx/>
              <a:tabLst/>
            </a:pPr>
            <a:r>
              <a:rPr kumimoji="0" lang="en-US" altLang="en-US" sz="1600" b="0" i="0" u="none" strike="noStrike" cap="none" normalizeH="0" baseline="0">
                <a:ln>
                  <a:noFill/>
                </a:ln>
                <a:solidFill>
                  <a:srgbClr val="FFFFFF"/>
                </a:solidFill>
                <a:effectLst/>
              </a:rPr>
              <a:t>The Accuracy Score remains consistent across all classification algorithms on the test data, with a value of 0.8333.</a:t>
            </a:r>
          </a:p>
          <a:p>
            <a:pPr marL="0" marR="0" lvl="0" fontAlgn="base">
              <a:spcBef>
                <a:spcPct val="0"/>
              </a:spcBef>
              <a:spcAft>
                <a:spcPts val="600"/>
              </a:spcAft>
              <a:buClrTx/>
              <a:buSzTx/>
              <a:tabLst/>
            </a:pPr>
            <a:r>
              <a:rPr kumimoji="0" lang="en-US" altLang="en-US" sz="1600" b="0" i="0" u="none" strike="noStrike" cap="none" normalizeH="0" baseline="0">
                <a:ln>
                  <a:noFill/>
                </a:ln>
                <a:solidFill>
                  <a:srgbClr val="FFFFFF"/>
                </a:solidFill>
                <a:effectLst/>
              </a:rPr>
              <a:t>Since the Accuracy scores for classification algorithms are very close and the test scores are identical, it suggests the necessity of a broader dataset for further model tuning. </a:t>
            </a:r>
          </a:p>
        </p:txBody>
      </p:sp>
      <p:pic>
        <p:nvPicPr>
          <p:cNvPr id="3" name="Picture 2" descr="A screen shot of a computer&#10;&#10;Description automatically generated">
            <a:extLst>
              <a:ext uri="{FF2B5EF4-FFF2-40B4-BE49-F238E27FC236}">
                <a16:creationId xmlns:a16="http://schemas.microsoft.com/office/drawing/2014/main" id="{4A5E6287-B544-92D0-896F-57A1B54CAD33}"/>
              </a:ext>
            </a:extLst>
          </p:cNvPr>
          <p:cNvPicPr>
            <a:picLocks noChangeAspect="1"/>
          </p:cNvPicPr>
          <p:nvPr/>
        </p:nvPicPr>
        <p:blipFill>
          <a:blip r:embed="rId2"/>
          <a:stretch>
            <a:fillRect/>
          </a:stretch>
        </p:blipFill>
        <p:spPr>
          <a:xfrm>
            <a:off x="6192409" y="787114"/>
            <a:ext cx="5032791" cy="5283771"/>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Confusion Matrix</a:t>
            </a:r>
          </a:p>
        </p:txBody>
      </p:sp>
      <p:sp>
        <p:nvSpPr>
          <p:cNvPr id="6" name="Rectangle 1">
            <a:extLst>
              <a:ext uri="{FF2B5EF4-FFF2-40B4-BE49-F238E27FC236}">
                <a16:creationId xmlns:a16="http://schemas.microsoft.com/office/drawing/2014/main" id="{22F82716-1941-8162-C39F-0DE9FF811AAB}"/>
              </a:ext>
            </a:extLst>
          </p:cNvPr>
          <p:cNvSpPr>
            <a:spLocks noGrp="1" noChangeArrowheads="1"/>
          </p:cNvSpPr>
          <p:nvPr>
            <p:ph type="body" sz="half" idx="4294967295"/>
          </p:nvPr>
        </p:nvSpPr>
        <p:spPr bwMode="auto">
          <a:xfrm>
            <a:off x="1144923" y="2405894"/>
            <a:ext cx="5315189" cy="353508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fontAlgn="base">
              <a:spcBef>
                <a:spcPct val="0"/>
              </a:spcBef>
              <a:spcAft>
                <a:spcPts val="600"/>
              </a:spcAft>
              <a:buClrTx/>
              <a:buSzTx/>
              <a:tabLst/>
            </a:pPr>
            <a:endParaRPr kumimoji="0" lang="en-US" altLang="en-US" sz="1400" b="0" i="0" u="none" strike="noStrike" cap="none" normalizeH="0" baseline="0">
              <a:ln>
                <a:noFill/>
              </a:ln>
              <a:effectLst/>
            </a:endParaRPr>
          </a:p>
          <a:p>
            <a:pPr marL="0" marR="0" lvl="0" fontAlgn="base">
              <a:spcBef>
                <a:spcPct val="0"/>
              </a:spcBef>
              <a:spcAft>
                <a:spcPts val="600"/>
              </a:spcAft>
              <a:buClrTx/>
              <a:buSzTx/>
              <a:tabLst/>
            </a:pPr>
            <a:br>
              <a:rPr kumimoji="0" lang="en-US" altLang="en-US" sz="1400" b="0" i="0" u="none" strike="noStrike" cap="none" normalizeH="0" baseline="0">
                <a:ln>
                  <a:noFill/>
                </a:ln>
                <a:effectLst/>
              </a:rPr>
            </a:br>
            <a:r>
              <a:rPr kumimoji="0" lang="en-US" altLang="en-US" sz="1400" b="0" i="0" u="none" strike="noStrike" cap="none" normalizeH="0" baseline="0">
                <a:ln>
                  <a:noFill/>
                </a:ln>
                <a:effectLst/>
              </a:rPr>
              <a:t>The confusion matrix remains consistent across all models (LR, SVM, Decision Tree, KNN).</a:t>
            </a:r>
          </a:p>
          <a:p>
            <a:pPr marL="0" marR="0" lvl="0" fontAlgn="base">
              <a:spcBef>
                <a:spcPct val="0"/>
              </a:spcBef>
              <a:spcAft>
                <a:spcPts val="600"/>
              </a:spcAft>
              <a:buClrTx/>
              <a:buSzTx/>
              <a:tabLst/>
            </a:pPr>
            <a:r>
              <a:rPr kumimoji="0" lang="en-US" altLang="en-US" sz="1400" b="0" i="0" u="none" strike="noStrike" cap="none" normalizeH="0" baseline="0">
                <a:ln>
                  <a:noFill/>
                </a:ln>
                <a:effectLst/>
              </a:rPr>
              <a:t>According to the confusion matrix, the classifier made a total of 18 predictions.</a:t>
            </a:r>
          </a:p>
          <a:p>
            <a:pPr marL="0" marR="0" lvl="0" fontAlgn="base">
              <a:spcBef>
                <a:spcPct val="0"/>
              </a:spcBef>
              <a:spcAft>
                <a:spcPts val="600"/>
              </a:spcAft>
              <a:buClrTx/>
              <a:buSzTx/>
              <a:tabLst/>
            </a:pPr>
            <a:r>
              <a:rPr kumimoji="0" lang="en-US" altLang="en-US" sz="1400" b="0" i="0" u="none" strike="noStrike" cap="none" normalizeH="0" baseline="0">
                <a:ln>
                  <a:noFill/>
                </a:ln>
                <a:effectLst/>
              </a:rPr>
              <a:t>Out of these, 12 scenarios were predicted as 'Yes' for landing, and they did land successfully (True positive).</a:t>
            </a:r>
          </a:p>
          <a:p>
            <a:pPr marL="0" marR="0" lvl="0" fontAlgn="base">
              <a:spcBef>
                <a:spcPct val="0"/>
              </a:spcBef>
              <a:spcAft>
                <a:spcPts val="600"/>
              </a:spcAft>
              <a:buClrTx/>
              <a:buSzTx/>
              <a:tabLst/>
            </a:pPr>
            <a:r>
              <a:rPr kumimoji="0" lang="en-US" altLang="en-US" sz="1400" b="0" i="0" u="none" strike="noStrike" cap="none" normalizeH="0" baseline="0">
                <a:ln>
                  <a:noFill/>
                </a:ln>
                <a:effectLst/>
              </a:rPr>
              <a:t>Additionally, 3 scenarios were correctly predicted as 'No' for landing, and they did not land (True negative).</a:t>
            </a:r>
          </a:p>
          <a:p>
            <a:pPr marL="0" marR="0" lvl="0" fontAlgn="base">
              <a:spcBef>
                <a:spcPct val="0"/>
              </a:spcBef>
              <a:spcAft>
                <a:spcPts val="600"/>
              </a:spcAft>
              <a:buClrTx/>
              <a:buSzTx/>
              <a:tabLst/>
            </a:pPr>
            <a:r>
              <a:rPr kumimoji="0" lang="en-US" altLang="en-US" sz="1400" b="0" i="0" u="none" strike="noStrike" cap="none" normalizeH="0" baseline="0">
                <a:ln>
                  <a:noFill/>
                </a:ln>
                <a:effectLst/>
              </a:rPr>
              <a:t>However, there were also 3 scenarios where the classifier predicted 'Yes' for landing, but they did not land successfully (False positive).</a:t>
            </a:r>
          </a:p>
          <a:p>
            <a:pPr marL="0" marR="0" lvl="0" fontAlgn="base">
              <a:spcBef>
                <a:spcPct val="0"/>
              </a:spcBef>
              <a:spcAft>
                <a:spcPts val="600"/>
              </a:spcAft>
              <a:buClrTx/>
              <a:buSzTx/>
              <a:tabLst/>
            </a:pPr>
            <a:r>
              <a:rPr kumimoji="0" lang="en-US" altLang="en-US" sz="1400" b="0" i="0" u="none" strike="noStrike" cap="none" normalizeH="0" baseline="0">
                <a:ln>
                  <a:noFill/>
                </a:ln>
                <a:effectLst/>
              </a:rPr>
              <a:t>Overall, the classifier's accuracy is approximately 83% ((TP + TN) / Total), with a misclassification or error rate of about 16.5% ((FP + FN) / Total). </a:t>
            </a:r>
          </a:p>
        </p:txBody>
      </p:sp>
      <p:sp>
        <p:nvSpPr>
          <p:cNvPr id="23" name="Rectangle 2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CCDE8B4-7F90-90D5-8FAB-E3BA8FD6DFEB}"/>
              </a:ext>
            </a:extLst>
          </p:cNvPr>
          <p:cNvPicPr>
            <a:picLocks noChangeAspect="1"/>
          </p:cNvPicPr>
          <p:nvPr/>
        </p:nvPicPr>
        <p:blipFill>
          <a:blip r:embed="rId2"/>
          <a:stretch>
            <a:fillRect/>
          </a:stretch>
        </p:blipFill>
        <p:spPr>
          <a:xfrm>
            <a:off x="7075967" y="1891424"/>
            <a:ext cx="4170530" cy="310704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285240" y="1050595"/>
            <a:ext cx="8074815" cy="1618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7200" kern="1200">
                <a:solidFill>
                  <a:schemeClr val="tx1"/>
                </a:solidFill>
                <a:latin typeface="+mj-lt"/>
                <a:ea typeface="+mj-ea"/>
                <a:cs typeface="+mj-cs"/>
              </a:rPr>
              <a:t>Conclusions</a:t>
            </a:r>
          </a:p>
        </p:txBody>
      </p:sp>
      <p:sp>
        <p:nvSpPr>
          <p:cNvPr id="2" name="Content Placeholder 1">
            <a:extLst>
              <a:ext uri="{FF2B5EF4-FFF2-40B4-BE49-F238E27FC236}">
                <a16:creationId xmlns:a16="http://schemas.microsoft.com/office/drawing/2014/main" id="{87E1098C-86E9-2E74-AAA5-460705AB5BCD}"/>
              </a:ext>
            </a:extLst>
          </p:cNvPr>
          <p:cNvSpPr>
            <a:spLocks noGrp="1" noChangeArrowheads="1"/>
          </p:cNvSpPr>
          <p:nvPr>
            <p:ph sz="half" idx="4294967295"/>
          </p:nvPr>
        </p:nvSpPr>
        <p:spPr bwMode="auto">
          <a:xfrm>
            <a:off x="1285240" y="2969469"/>
            <a:ext cx="8074815" cy="2800395"/>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fontAlgn="base">
              <a:spcBef>
                <a:spcPct val="0"/>
              </a:spcBef>
              <a:spcAft>
                <a:spcPts val="600"/>
              </a:spcAft>
              <a:buClrTx/>
              <a:buSzTx/>
              <a:tabLst/>
            </a:pPr>
            <a:endParaRPr kumimoji="0" lang="en-US" altLang="en-US" sz="1300" b="0" i="0" u="none" strike="noStrike" cap="none" normalizeH="0" baseline="0">
              <a:ln>
                <a:noFill/>
              </a:ln>
              <a:effectLst/>
            </a:endParaRPr>
          </a:p>
          <a:p>
            <a:pPr marL="0" marR="0" lvl="0" fontAlgn="base">
              <a:spcBef>
                <a:spcPct val="0"/>
              </a:spcBef>
              <a:spcAft>
                <a:spcPts val="600"/>
              </a:spcAft>
              <a:buClrTx/>
              <a:buSzTx/>
              <a:tabLst/>
            </a:pPr>
            <a:br>
              <a:rPr kumimoji="0" lang="en-US" altLang="en-US" sz="1300" b="0" i="0" u="none" strike="noStrike" cap="none" normalizeH="0" baseline="0">
                <a:ln>
                  <a:noFill/>
                </a:ln>
                <a:effectLst/>
              </a:rPr>
            </a:br>
            <a:r>
              <a:rPr kumimoji="0" lang="en-US" altLang="en-US" sz="1300" b="0" i="0" u="none" strike="noStrike" cap="none" normalizeH="0" baseline="0">
                <a:ln>
                  <a:noFill/>
                </a:ln>
                <a:effectLst/>
              </a:rPr>
              <a:t>With an increase in the number of flights, the first stage is more likely to land successfully.</a:t>
            </a:r>
          </a:p>
          <a:p>
            <a:pPr marL="0" marR="0" lvl="0" fontAlgn="base">
              <a:spcBef>
                <a:spcPct val="0"/>
              </a:spcBef>
              <a:spcAft>
                <a:spcPts val="600"/>
              </a:spcAft>
              <a:buClrTx/>
              <a:buSzTx/>
              <a:tabLst/>
            </a:pPr>
            <a:r>
              <a:rPr kumimoji="0" lang="en-US" altLang="en-US" sz="1300" b="0" i="0" u="none" strike="noStrike" cap="none" normalizeH="0" baseline="0">
                <a:ln>
                  <a:noFill/>
                </a:ln>
                <a:effectLst/>
              </a:rPr>
              <a:t>While success rates tend to rise with increasing payload, there's no clear correlation between payload mass and success rates.</a:t>
            </a:r>
          </a:p>
          <a:p>
            <a:pPr marL="0" marR="0" lvl="0" fontAlgn="base">
              <a:spcBef>
                <a:spcPct val="0"/>
              </a:spcBef>
              <a:spcAft>
                <a:spcPts val="600"/>
              </a:spcAft>
              <a:buClrTx/>
              <a:buSzTx/>
              <a:tabLst/>
            </a:pPr>
            <a:r>
              <a:rPr kumimoji="0" lang="en-US" altLang="en-US" sz="1300" b="0" i="0" u="none" strike="noStrike" cap="none" normalizeH="0" baseline="0">
                <a:ln>
                  <a:noFill/>
                </a:ln>
                <a:effectLst/>
              </a:rPr>
              <a:t>The launch success rate surged by approximately 80% from 2013 to 2020.</a:t>
            </a:r>
          </a:p>
          <a:p>
            <a:pPr marL="0" marR="0" lvl="0" fontAlgn="base">
              <a:spcBef>
                <a:spcPct val="0"/>
              </a:spcBef>
              <a:spcAft>
                <a:spcPts val="600"/>
              </a:spcAft>
              <a:buClrTx/>
              <a:buSzTx/>
              <a:tabLst/>
            </a:pPr>
            <a:r>
              <a:rPr kumimoji="0" lang="en-US" altLang="en-US" sz="1300" b="0" i="0" u="none" strike="noStrike" cap="none" normalizeH="0" baseline="0">
                <a:ln>
                  <a:noFill/>
                </a:ln>
                <a:effectLst/>
              </a:rPr>
              <a:t>KSC LC-39A boasts the highest launch success rate, whereas CCAFS SLC-40 has the lowest.</a:t>
            </a:r>
          </a:p>
          <a:p>
            <a:pPr marL="0" marR="0" lvl="0" fontAlgn="base">
              <a:spcBef>
                <a:spcPct val="0"/>
              </a:spcBef>
              <a:spcAft>
                <a:spcPts val="600"/>
              </a:spcAft>
              <a:buClrTx/>
              <a:buSzTx/>
              <a:tabLst/>
            </a:pPr>
            <a:r>
              <a:rPr kumimoji="0" lang="en-US" altLang="en-US" sz="1300" b="0" i="0" u="none" strike="noStrike" cap="none" normalizeH="0" baseline="0">
                <a:ln>
                  <a:noFill/>
                </a:ln>
                <a:effectLst/>
              </a:rPr>
              <a:t>Orbits ES-L1, GEO, HEO, and SSO exhibit the highest launch success rates, while GTO has the lowest.</a:t>
            </a:r>
          </a:p>
          <a:p>
            <a:pPr marL="0" marR="0" lvl="0" fontAlgn="base">
              <a:spcBef>
                <a:spcPct val="0"/>
              </a:spcBef>
              <a:spcAft>
                <a:spcPts val="600"/>
              </a:spcAft>
              <a:buClrTx/>
              <a:buSzTx/>
              <a:tabLst/>
            </a:pPr>
            <a:r>
              <a:rPr kumimoji="0" lang="en-US" altLang="en-US" sz="1300" b="0" i="0" u="none" strike="noStrike" cap="none" normalizeH="0" baseline="0">
                <a:ln>
                  <a:noFill/>
                </a:ln>
                <a:effectLst/>
              </a:rPr>
              <a:t>Launch sites are strategically located away from cities and closer to coastline, railroads, and highways.</a:t>
            </a:r>
          </a:p>
          <a:p>
            <a:pPr marL="0" marR="0" lvl="0" fontAlgn="base">
              <a:spcBef>
                <a:spcPct val="0"/>
              </a:spcBef>
              <a:spcAft>
                <a:spcPts val="600"/>
              </a:spcAft>
              <a:buClrTx/>
              <a:buSzTx/>
              <a:tabLst/>
            </a:pPr>
            <a:r>
              <a:rPr kumimoji="0" lang="en-US" altLang="en-US" sz="1300" b="0" i="0" u="none" strike="noStrike" cap="none" normalizeH="0" baseline="0">
                <a:ln>
                  <a:noFill/>
                </a:ln>
                <a:effectLst/>
              </a:rPr>
              <a:t>The Decision Tree emerges as the best-performing Machine Learning Classification Model with an accuracy of about 87.5%. However, all models achieved an accuracy score of about 83% when scored on the test data. Further data may be required for fine-tuning the models and potentially finding a better fit. </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45</a:t>
            </a:fld>
            <a:endParaRPr lang="en-US" sz="6600">
              <a:solidFill>
                <a:srgbClr val="FFFFFF"/>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Appendix</a:t>
            </a:r>
          </a:p>
        </p:txBody>
      </p:sp>
      <p:sp>
        <p:nvSpPr>
          <p:cNvPr id="19"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graphicFrame>
        <p:nvGraphicFramePr>
          <p:cNvPr id="13" name="Content Placeholder 3">
            <a:extLst>
              <a:ext uri="{FF2B5EF4-FFF2-40B4-BE49-F238E27FC236}">
                <a16:creationId xmlns:a16="http://schemas.microsoft.com/office/drawing/2014/main" id="{BA8B3EBC-E9A2-2246-3506-EE9B9A29BB91}"/>
              </a:ext>
            </a:extLst>
          </p:cNvPr>
          <p:cNvGraphicFramePr>
            <a:graphicFrameLocks noGrp="1"/>
          </p:cNvGraphicFramePr>
          <p:nvPr>
            <p:ph sz="half" idx="4294967295"/>
            <p:extLst>
              <p:ext uri="{D42A27DB-BD31-4B8C-83A1-F6EECF244321}">
                <p14:modId xmlns:p14="http://schemas.microsoft.com/office/powerpoint/2010/main" val="223972250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Methodology</a:t>
            </a:r>
          </a:p>
        </p:txBody>
      </p:sp>
      <p:sp>
        <p:nvSpPr>
          <p:cNvPr id="25" name="Rectangle 2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717280" y="6356350"/>
            <a:ext cx="2633472"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6</a:t>
            </a:fld>
            <a:endParaRPr lang="en-US" sz="1200">
              <a:solidFill>
                <a:schemeClr val="tx1">
                  <a:lumMod val="50000"/>
                  <a:lumOff val="50000"/>
                </a:schemeClr>
              </a:solidFill>
              <a:latin typeface="+mn-lt"/>
            </a:endParaRPr>
          </a:p>
        </p:txBody>
      </p:sp>
      <p:graphicFrame>
        <p:nvGraphicFramePr>
          <p:cNvPr id="26" name="Content Placeholder 2">
            <a:extLst>
              <a:ext uri="{FF2B5EF4-FFF2-40B4-BE49-F238E27FC236}">
                <a16:creationId xmlns:a16="http://schemas.microsoft.com/office/drawing/2014/main" id="{9F287C9E-37E8-9190-45CA-41D40DB0EC46}"/>
              </a:ext>
            </a:extLst>
          </p:cNvPr>
          <p:cNvGraphicFramePr/>
          <p:nvPr>
            <p:extLst>
              <p:ext uri="{D42A27DB-BD31-4B8C-83A1-F6EECF244321}">
                <p14:modId xmlns:p14="http://schemas.microsoft.com/office/powerpoint/2010/main" val="4076240751"/>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Data Collection</a:t>
            </a:r>
          </a:p>
        </p:txBody>
      </p:sp>
      <p:grpSp>
        <p:nvGrpSpPr>
          <p:cNvPr id="19" name="Group 1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5278066" cy="3979585"/>
          </a:xfrm>
          <a:prstGeom prst="rect">
            <a:avLst/>
          </a:prstGeom>
        </p:spPr>
        <p:txBody>
          <a:bodyPr vert="horz" lIns="91440" tIns="45720" rIns="91440" bIns="45720" rtlCol="0" anchor="ctr">
            <a:normAutofit/>
          </a:bodyPr>
          <a:lstStyle/>
          <a:p>
            <a:pPr>
              <a:spcBef>
                <a:spcPts val="1400"/>
              </a:spcBef>
            </a:pPr>
            <a:r>
              <a:rPr lang="en-US" sz="2000" b="0" i="0" dirty="0">
                <a:effectLst/>
                <a:highlight>
                  <a:srgbClr val="FFFFFF"/>
                </a:highlight>
              </a:rPr>
              <a:t>Data collection involves gathering data from various sources, which can be structured, unstructured, or semi-structured. In our project, we collected data using the SpaceX API and by scraping relevant launch data from Wikipedia pages.</a:t>
            </a:r>
          </a:p>
        </p:txBody>
      </p:sp>
      <p:sp>
        <p:nvSpPr>
          <p:cNvPr id="25" name="Rectangle 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C46AE6A-C675-2F9C-81A5-E453CEB6F28A}"/>
              </a:ext>
            </a:extLst>
          </p:cNvPr>
          <p:cNvPicPr>
            <a:picLocks noChangeAspect="1"/>
          </p:cNvPicPr>
          <p:nvPr/>
        </p:nvPicPr>
        <p:blipFill>
          <a:blip r:embed="rId2"/>
          <a:stretch>
            <a:fillRect/>
          </a:stretch>
        </p:blipFill>
        <p:spPr>
          <a:xfrm>
            <a:off x="7291028" y="581892"/>
            <a:ext cx="3982223" cy="2518756"/>
          </a:xfrm>
          <a:prstGeom prst="rect">
            <a:avLst/>
          </a:prstGeom>
        </p:spPr>
      </p:pic>
      <p:sp>
        <p:nvSpPr>
          <p:cNvPr id="29" name="Rectangle 2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4249E1-FE07-F7D6-769D-6F02D20FA433}"/>
              </a:ext>
            </a:extLst>
          </p:cNvPr>
          <p:cNvPicPr>
            <a:picLocks noChangeAspect="1"/>
          </p:cNvPicPr>
          <p:nvPr/>
        </p:nvPicPr>
        <p:blipFill>
          <a:blip r:embed="rId3"/>
          <a:stretch>
            <a:fillRect/>
          </a:stretch>
        </p:blipFill>
        <p:spPr>
          <a:xfrm>
            <a:off x="7305712" y="3707894"/>
            <a:ext cx="3950990" cy="251875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7234456" y="774457"/>
            <a:ext cx="4114800" cy="11460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Data Collection – SpaceX API</a:t>
            </a:r>
          </a:p>
        </p:txBody>
      </p:sp>
      <p:grpSp>
        <p:nvGrpSpPr>
          <p:cNvPr id="37" name="Group 36">
            <a:extLst>
              <a:ext uri="{FF2B5EF4-FFF2-40B4-BE49-F238E27FC236}">
                <a16:creationId xmlns:a16="http://schemas.microsoft.com/office/drawing/2014/main" id="{AEF65689-55A4-1A17-9396-9760BDCFF4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1" y="0"/>
            <a:ext cx="123362" cy="6858000"/>
            <a:chOff x="12068638" y="0"/>
            <a:chExt cx="123362" cy="6858000"/>
          </a:xfrm>
        </p:grpSpPr>
        <p:sp>
          <p:nvSpPr>
            <p:cNvPr id="38" name="Rectangle 37">
              <a:extLst>
                <a:ext uri="{FF2B5EF4-FFF2-40B4-BE49-F238E27FC236}">
                  <a16:creationId xmlns:a16="http://schemas.microsoft.com/office/drawing/2014/main" id="{31CBC69B-172A-330B-94CA-F9651D6D9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634201E-0AB3-F791-0BCB-A522009F9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5C809DE1-9711-58BF-FA6E-89E824F8DF0E}"/>
              </a:ext>
            </a:extLst>
          </p:cNvPr>
          <p:cNvPicPr>
            <a:picLocks noChangeAspect="1"/>
          </p:cNvPicPr>
          <p:nvPr/>
        </p:nvPicPr>
        <p:blipFill>
          <a:blip r:embed="rId2"/>
          <a:stretch>
            <a:fillRect/>
          </a:stretch>
        </p:blipFill>
        <p:spPr>
          <a:xfrm>
            <a:off x="908503" y="915683"/>
            <a:ext cx="2719650" cy="2434087"/>
          </a:xfrm>
          <a:prstGeom prst="rect">
            <a:avLst/>
          </a:prstGeom>
        </p:spPr>
      </p:pic>
      <p:pic>
        <p:nvPicPr>
          <p:cNvPr id="10" name="Picture 9">
            <a:extLst>
              <a:ext uri="{FF2B5EF4-FFF2-40B4-BE49-F238E27FC236}">
                <a16:creationId xmlns:a16="http://schemas.microsoft.com/office/drawing/2014/main" id="{28698CC9-28FF-E97E-E862-EBA00170795E}"/>
              </a:ext>
            </a:extLst>
          </p:cNvPr>
          <p:cNvPicPr>
            <a:picLocks noChangeAspect="1"/>
          </p:cNvPicPr>
          <p:nvPr/>
        </p:nvPicPr>
        <p:blipFill>
          <a:blip r:embed="rId3"/>
          <a:stretch>
            <a:fillRect/>
          </a:stretch>
        </p:blipFill>
        <p:spPr>
          <a:xfrm>
            <a:off x="4175326" y="915683"/>
            <a:ext cx="2058875" cy="2429351"/>
          </a:xfrm>
          <a:prstGeom prst="rect">
            <a:avLst/>
          </a:prstGeom>
        </p:spPr>
      </p:pic>
      <p:pic>
        <p:nvPicPr>
          <p:cNvPr id="21" name="Picture 20">
            <a:extLst>
              <a:ext uri="{FF2B5EF4-FFF2-40B4-BE49-F238E27FC236}">
                <a16:creationId xmlns:a16="http://schemas.microsoft.com/office/drawing/2014/main" id="{0EB8AE26-0E66-674B-A727-AFC3EC8ACC80}"/>
              </a:ext>
            </a:extLst>
          </p:cNvPr>
          <p:cNvPicPr>
            <a:picLocks noChangeAspect="1"/>
          </p:cNvPicPr>
          <p:nvPr/>
        </p:nvPicPr>
        <p:blipFill>
          <a:blip r:embed="rId4"/>
          <a:stretch>
            <a:fillRect/>
          </a:stretch>
        </p:blipFill>
        <p:spPr>
          <a:xfrm>
            <a:off x="881831" y="3553441"/>
            <a:ext cx="2732138" cy="2434087"/>
          </a:xfrm>
          <a:prstGeom prst="rect">
            <a:avLst/>
          </a:prstGeom>
        </p:spPr>
      </p:pic>
      <p:pic>
        <p:nvPicPr>
          <p:cNvPr id="7" name="Picture 6">
            <a:extLst>
              <a:ext uri="{FF2B5EF4-FFF2-40B4-BE49-F238E27FC236}">
                <a16:creationId xmlns:a16="http://schemas.microsoft.com/office/drawing/2014/main" id="{139B0B01-3667-3A3B-7C1F-02C82AE42291}"/>
              </a:ext>
            </a:extLst>
          </p:cNvPr>
          <p:cNvPicPr>
            <a:picLocks noChangeAspect="1"/>
          </p:cNvPicPr>
          <p:nvPr/>
        </p:nvPicPr>
        <p:blipFill>
          <a:blip r:embed="rId5"/>
          <a:stretch>
            <a:fillRect/>
          </a:stretch>
        </p:blipFill>
        <p:spPr>
          <a:xfrm>
            <a:off x="3840953" y="4267199"/>
            <a:ext cx="8026582" cy="1146037"/>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34456" y="2340222"/>
            <a:ext cx="4114800" cy="3647306"/>
          </a:xfrm>
          <a:prstGeom prst="rect">
            <a:avLst/>
          </a:prstGeom>
        </p:spPr>
        <p:txBody>
          <a:bodyPr vert="horz" lIns="91440" tIns="45720" rIns="91440" bIns="45720" rtlCol="0" anchor="t">
            <a:normAutofit/>
          </a:bodyPr>
          <a:lstStyle/>
          <a:p>
            <a:pPr marL="0"/>
            <a:r>
              <a:rPr lang="en-US" sz="2000" dirty="0"/>
              <a:t>GitHub: https://github.com/sombir1/Final-Project/blob/main/jupyter-labs-spacex-data-collection-api%20(1).ipynb</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FDCEC-F7A9-5F5C-FD0E-0135D1712570}"/>
              </a:ext>
            </a:extLst>
          </p:cNvPr>
          <p:cNvSpPr>
            <a:spLocks noGrp="1"/>
          </p:cNvSpPr>
          <p:nvPr>
            <p:ph type="title"/>
          </p:nvPr>
        </p:nvSpPr>
        <p:spPr>
          <a:xfrm>
            <a:off x="1285240" y="1050595"/>
            <a:ext cx="8074815" cy="1618489"/>
          </a:xfrm>
        </p:spPr>
        <p:txBody>
          <a:bodyPr anchor="ctr">
            <a:normAutofit/>
          </a:bodyPr>
          <a:lstStyle/>
          <a:p>
            <a:r>
              <a:rPr lang="en-US" sz="5000" kern="1200">
                <a:latin typeface="+mj-lt"/>
                <a:ea typeface="+mj-ea"/>
                <a:cs typeface="+mj-cs"/>
              </a:rPr>
              <a:t>Data Collection - Scraping</a:t>
            </a:r>
            <a:br>
              <a:rPr lang="en-US" sz="5000" kern="1200">
                <a:latin typeface="+mj-lt"/>
                <a:ea typeface="+mj-ea"/>
                <a:cs typeface="+mj-cs"/>
              </a:rPr>
            </a:br>
            <a:endParaRPr lang="en-IN" sz="5000"/>
          </a:p>
        </p:txBody>
      </p:sp>
      <p:sp>
        <p:nvSpPr>
          <p:cNvPr id="3" name="Content Placeholder 2">
            <a:extLst>
              <a:ext uri="{FF2B5EF4-FFF2-40B4-BE49-F238E27FC236}">
                <a16:creationId xmlns:a16="http://schemas.microsoft.com/office/drawing/2014/main" id="{063A3E65-25FF-5204-CFAD-A15F2965DEC3}"/>
              </a:ext>
            </a:extLst>
          </p:cNvPr>
          <p:cNvSpPr>
            <a:spLocks noGrp="1"/>
          </p:cNvSpPr>
          <p:nvPr>
            <p:ph idx="1"/>
          </p:nvPr>
        </p:nvSpPr>
        <p:spPr>
          <a:xfrm>
            <a:off x="1285240" y="2374491"/>
            <a:ext cx="8074815" cy="3395374"/>
          </a:xfrm>
        </p:spPr>
        <p:txBody>
          <a:bodyPr anchor="t">
            <a:normAutofit/>
          </a:bodyPr>
          <a:lstStyle/>
          <a:p>
            <a:pPr marL="0" indent="0">
              <a:buNone/>
            </a:pPr>
            <a:r>
              <a:rPr lang="en-US" sz="1700" kern="1200" dirty="0">
                <a:latin typeface="+mn-lt"/>
                <a:ea typeface="+mn-ea"/>
                <a:cs typeface="+mn-cs"/>
              </a:rPr>
              <a:t>GitHub: https://github.com/sombir1/Final-Project/blob/main/jupyter-labs-webscraping.ipynb</a:t>
            </a:r>
            <a:endParaRPr lang="en-IN" sz="1700" dirty="0"/>
          </a:p>
          <a:p>
            <a:pPr defTabSz="457200">
              <a:buFont typeface="+mj-lt"/>
              <a:buAutoNum type="arabicPeriod"/>
            </a:pPr>
            <a:r>
              <a:rPr lang="en-US" sz="1700" kern="1200" dirty="0">
                <a:highlight>
                  <a:srgbClr val="FFFFFF"/>
                </a:highlight>
                <a:latin typeface="Söhne"/>
                <a:ea typeface="+mn-ea"/>
                <a:cs typeface="+mn-cs"/>
              </a:rPr>
              <a:t>Fetching HTML content from Wikipedia</a:t>
            </a:r>
          </a:p>
          <a:p>
            <a:pPr defTabSz="457200">
              <a:buFont typeface="+mj-lt"/>
              <a:buAutoNum type="arabicPeriod"/>
            </a:pPr>
            <a:r>
              <a:rPr lang="en-US" sz="1700" kern="1200" dirty="0">
                <a:highlight>
                  <a:srgbClr val="FFFFFF"/>
                </a:highlight>
                <a:latin typeface="Söhne"/>
                <a:ea typeface="+mn-ea"/>
                <a:cs typeface="+mn-cs"/>
              </a:rPr>
              <a:t>Employing </a:t>
            </a:r>
            <a:r>
              <a:rPr lang="en-US" sz="1700" kern="1200" dirty="0" err="1">
                <a:highlight>
                  <a:srgbClr val="FFFFFF"/>
                </a:highlight>
                <a:latin typeface="Söhne"/>
                <a:ea typeface="+mn-ea"/>
                <a:cs typeface="+mn-cs"/>
              </a:rPr>
              <a:t>BeautifulSoup</a:t>
            </a:r>
            <a:r>
              <a:rPr lang="en-US" sz="1700" kern="1200" dirty="0">
                <a:highlight>
                  <a:srgbClr val="FFFFFF"/>
                </a:highlight>
                <a:latin typeface="Söhne"/>
                <a:ea typeface="+mn-ea"/>
                <a:cs typeface="+mn-cs"/>
              </a:rPr>
              <a:t> with the html5lib Parser</a:t>
            </a:r>
          </a:p>
          <a:p>
            <a:pPr defTabSz="457200">
              <a:buFont typeface="+mj-lt"/>
              <a:buAutoNum type="arabicPeriod"/>
            </a:pPr>
            <a:r>
              <a:rPr lang="en-US" sz="1700" kern="1200" dirty="0">
                <a:highlight>
                  <a:srgbClr val="FFFFFF"/>
                </a:highlight>
                <a:latin typeface="Söhne"/>
                <a:ea typeface="+mn-ea"/>
                <a:cs typeface="+mn-cs"/>
              </a:rPr>
              <a:t>Locating the HTML table containing launch information</a:t>
            </a:r>
          </a:p>
          <a:p>
            <a:pPr defTabSz="457200">
              <a:buFont typeface="+mj-lt"/>
              <a:buAutoNum type="arabicPeriod"/>
            </a:pPr>
            <a:r>
              <a:rPr lang="en-US" sz="1700" kern="1200" dirty="0">
                <a:highlight>
                  <a:srgbClr val="FFFFFF"/>
                </a:highlight>
                <a:latin typeface="Söhne"/>
                <a:ea typeface="+mn-ea"/>
                <a:cs typeface="+mn-cs"/>
              </a:rPr>
              <a:t>Converting the obtained dictionary into a </a:t>
            </a:r>
            <a:r>
              <a:rPr lang="en-US" sz="1700" kern="1200" dirty="0" err="1">
                <a:highlight>
                  <a:srgbClr val="FFFFFF"/>
                </a:highlight>
                <a:latin typeface="Söhne"/>
                <a:ea typeface="+mn-ea"/>
                <a:cs typeface="+mn-cs"/>
              </a:rPr>
              <a:t>DataFrame</a:t>
            </a:r>
            <a:endParaRPr lang="en-US" sz="1700" kern="1200" dirty="0">
              <a:highlight>
                <a:srgbClr val="FFFFFF"/>
              </a:highlight>
              <a:latin typeface="Söhne"/>
              <a:ea typeface="+mn-ea"/>
              <a:cs typeface="+mn-cs"/>
            </a:endParaRPr>
          </a:p>
          <a:p>
            <a:pPr defTabSz="457200">
              <a:buFont typeface="+mj-lt"/>
              <a:buAutoNum type="arabicPeriod"/>
            </a:pPr>
            <a:r>
              <a:rPr lang="en-US" sz="1700" kern="1200" dirty="0">
                <a:highlight>
                  <a:srgbClr val="FFFFFF"/>
                </a:highlight>
                <a:latin typeface="Söhne"/>
                <a:ea typeface="+mn-ea"/>
                <a:cs typeface="+mn-cs"/>
              </a:rPr>
              <a:t>Iterating through the table cells to extract data and populate the dictionary</a:t>
            </a:r>
          </a:p>
          <a:p>
            <a:pPr defTabSz="457200">
              <a:buFont typeface="+mj-lt"/>
              <a:buAutoNum type="arabicPeriod"/>
            </a:pPr>
            <a:r>
              <a:rPr lang="en-US" sz="1700" kern="1200" dirty="0">
                <a:highlight>
                  <a:srgbClr val="FFFFFF"/>
                </a:highlight>
                <a:latin typeface="Söhne"/>
                <a:ea typeface="+mn-ea"/>
                <a:cs typeface="+mn-cs"/>
              </a:rPr>
              <a:t>Generating a dictionary with the extracted data</a:t>
            </a:r>
          </a:p>
          <a:p>
            <a:endParaRPr lang="en-IN" sz="1700" dirty="0"/>
          </a:p>
        </p:txBody>
      </p:sp>
    </p:spTree>
    <p:extLst>
      <p:ext uri="{BB962C8B-B14F-4D97-AF65-F5344CB8AC3E}">
        <p14:creationId xmlns:p14="http://schemas.microsoft.com/office/powerpoint/2010/main" val="92108393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8669</TotalTime>
  <Words>3226</Words>
  <Application>Microsoft Office PowerPoint</Application>
  <PresentationFormat>Widescreen</PresentationFormat>
  <Paragraphs>282</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 Scraping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Sombir Singh</cp:lastModifiedBy>
  <cp:revision>204</cp:revision>
  <dcterms:created xsi:type="dcterms:W3CDTF">2021-04-29T18:58:34Z</dcterms:created>
  <dcterms:modified xsi:type="dcterms:W3CDTF">2024-04-20T14:04:59Z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